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1" r:id="rId1"/>
  </p:sldMasterIdLst>
  <p:notesMasterIdLst>
    <p:notesMasterId r:id="rId35"/>
  </p:notesMasterIdLst>
  <p:sldIdLst>
    <p:sldId id="256" r:id="rId2"/>
    <p:sldId id="578" r:id="rId3"/>
    <p:sldId id="339" r:id="rId4"/>
    <p:sldId id="615" r:id="rId5"/>
    <p:sldId id="621" r:id="rId6"/>
    <p:sldId id="631" r:id="rId7"/>
    <p:sldId id="581" r:id="rId8"/>
    <p:sldId id="336" r:id="rId9"/>
    <p:sldId id="340" r:id="rId10"/>
    <p:sldId id="605" r:id="rId11"/>
    <p:sldId id="628" r:id="rId12"/>
    <p:sldId id="616" r:id="rId13"/>
    <p:sldId id="582" r:id="rId14"/>
    <p:sldId id="554" r:id="rId15"/>
    <p:sldId id="620" r:id="rId16"/>
    <p:sldId id="624" r:id="rId17"/>
    <p:sldId id="626" r:id="rId18"/>
    <p:sldId id="583" r:id="rId19"/>
    <p:sldId id="592" r:id="rId20"/>
    <p:sldId id="606" r:id="rId21"/>
    <p:sldId id="618" r:id="rId22"/>
    <p:sldId id="342" r:id="rId23"/>
    <p:sldId id="586" r:id="rId24"/>
    <p:sldId id="619" r:id="rId25"/>
    <p:sldId id="630" r:id="rId26"/>
    <p:sldId id="629" r:id="rId27"/>
    <p:sldId id="552" r:id="rId28"/>
    <p:sldId id="617" r:id="rId29"/>
    <p:sldId id="589" r:id="rId30"/>
    <p:sldId id="588" r:id="rId31"/>
    <p:sldId id="498" r:id="rId32"/>
    <p:sldId id="503" r:id="rId33"/>
    <p:sldId id="348" r:id="rId34"/>
  </p:sldIdLst>
  <p:sldSz cx="9144000" cy="6858000" type="screen4x3"/>
  <p:notesSz cx="679767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B35959"/>
    <a:srgbClr val="E3E4F9"/>
    <a:srgbClr val="0C2BC4"/>
    <a:srgbClr val="B40000"/>
    <a:srgbClr val="B3423F"/>
    <a:srgbClr val="D5E1EF"/>
    <a:srgbClr val="FCFDF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35" autoAdjust="0"/>
    <p:restoredTop sz="94654" autoAdjust="0"/>
  </p:normalViewPr>
  <p:slideViewPr>
    <p:cSldViewPr>
      <p:cViewPr>
        <p:scale>
          <a:sx n="50" d="100"/>
          <a:sy n="50" d="100"/>
        </p:scale>
        <p:origin x="-1764" y="-12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35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adutkinSA\&#1056;&#1072;&#1073;&#1086;&#1095;&#1080;&#1081;%20&#1089;&#1090;&#1086;&#1083;\&#1089;&#1078;&#1080;&#1075;&#1072;&#1085;&#1080;&#1077;%20&#1075;&#1072;&#1079;&#1072;%20&#1087;&#1086;%20&#1075;&#1086;&#1076;&#1072;&#1084;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gordinskiyos\Local%20Settings\Temp\bat\4AC80FED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hamshaevaVF\Local%20Settings\Temporary%20Internet%20Files\Content.IE5\WHQN0HYR\&#1053;&#1047;&#1047;%20&#1080;%20&#1064;&#1040;%202009%20&#1087;&#1086;%20&#1082;&#1086;&#1084;&#1087;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gordinskiyos\&#1052;&#1086;&#1080;%20&#1076;&#1086;&#1082;&#1091;&#1084;&#1077;&#1085;&#1090;&#1099;\&#1053;&#1043;&#1050;%20&#1086;&#1090;&#1093;&#1086;&#1076;&#1099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gordinskiyos\&#1052;&#1086;&#1080;%20&#1076;&#1086;&#1082;&#1091;&#1084;&#1077;&#1085;&#1090;&#1099;\&#1053;&#1043;&#1050;%20&#1086;&#1090;&#1093;&#1086;&#1076;&#1099;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gordinskiyos\&#1052;&#1086;&#1080;%20&#1076;&#1086;&#1082;&#1091;&#1084;&#1077;&#1085;&#1090;&#1099;\&#1053;&#1043;&#1050;%20&#1086;&#1090;&#1093;&#1086;&#1076;&#109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oos-fs01\COMMON-FOLDERS-UOOS\All\&#1054;&#1090;&#1076;&#1077;&#1083;%20&#1084;&#1086;&#1085;&#1080;&#1090;&#1086;&#1088;&#1080;&#1085;&#1075;&#1072;\&#1050;&#1054;&#1052;&#1055;&#1040;&#1053;&#1048;&#1048;\&#1075;&#1072;&#1079;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NadutkinSA\&#1052;&#1086;&#1080;%20&#1076;&#1086;&#1082;&#1091;&#1084;&#1077;&#1085;&#1090;&#1099;\&#1048;&#1079;&#1085;&#1086;&#1096;&#1077;&#1085;&#1085;&#1086;&#1089;&#1090;&#1100;%20&#1090;&#1088;&#1091;&#1073;&#1086;&#1087;&#1088;&#1086;&#1074;&#1086;&#1076;&#1086;&#1074;%20&#1053;&#1040;&#1062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adutkinSA\&#1052;&#1086;&#1080;%20&#1076;&#1086;&#1082;&#1091;&#1084;&#1077;&#1085;&#1090;&#1099;\&#1048;&#1079;&#1085;&#1086;&#1096;&#1077;&#1085;&#1085;&#1086;&#1089;&#1090;&#1100;%20&#1090;&#1088;&#1091;&#1073;&#1086;&#1087;&#1088;&#1086;&#1074;&#1086;&#1076;&#1086;&#1074;%20&#1053;&#1040;&#1062;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Uoos-fs01\COMMON-FOLDERS-UOOS\All\&#1050;&#1054;&#1056;&#1054;&#1051;&#1068;\&#1053;&#1040;&#1064;&#1040;\&#1056;&#1045;&#1047;&#1059;&#1051;&#1068;&#1058;&#1040;&#1058;&#1048;&#1042;&#1053;&#1054;&#1057;&#1058;&#1068;_&#1048;&#1058;&#1054;&#1043;&#1048;%20&#1088;&#1072;&#1073;&#1086;&#1090;&#1099;\&#1040;&#1085;&#1072;&#1083;&#1080;&#1079;%20&#1076;&#1077;&#1103;&#1090;&#1077;&#1083;&#1100;&#1085;&#1086;&#1089;&#1090;&#1080;\&#1080;&#1089;&#1093;%20&#1076;&#1072;&#1085;&#1085;&#1099;&#1077;%20&#1076;&#1083;&#1103;%20&#1076;&#1080;&#1072;&#1075;&#1088;&#1072;&#1084;&#1084;%20&#1087;&#1086;%20&#1074;&#1099;&#1073;&#1088;&#1086;&#1089;&#1072;&#1084;.xls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NadutkinSA\&#1056;&#1072;&#1073;&#1086;&#1095;&#1080;&#1081;%20&#1089;&#1090;&#1086;&#1083;\&#1089;&#1078;&#1080;&#1075;&#1072;&#1085;&#1080;&#1077;%20&#1075;&#1072;&#1079;&#1072;%20&#1087;&#1086;%20&#1075;&#1086;&#1076;&#1072;&#1084;.xls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gordinskiyos\Local%20Settings\Temp\bat\4AC80FED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hamshaevaVF\Local%20Settings\Temporary%20Internet%20Files\Content.IE5\WHQN0HYR\&#1053;&#1047;&#1047;%20&#1080;%20&#1064;&#1040;%202009%20&#1087;&#1086;%20&#1082;&#1086;&#1084;&#1087;.xls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NadutkinSA\&#1056;&#1072;&#1073;&#1086;&#1095;&#1080;&#1081;%20&#1089;&#1090;&#1086;&#1083;\&#1089;&#1078;&#1080;&#1075;&#1072;&#1085;&#1080;&#1077;%20&#1075;&#1072;&#1079;&#1072;%20&#1087;&#1086;%20&#1075;&#1086;&#1076;&#1072;&#1084;.xls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/>
      <c:areaChart>
        <c:grouping val="standard"/>
        <c:ser>
          <c:idx val="0"/>
          <c:order val="0"/>
          <c:tx>
            <c:strRef>
              <c:f>Лист3!$B$6</c:f>
              <c:strCache>
                <c:ptCount val="1"/>
                <c:pt idx="0">
                  <c:v>Ресурсы газа млрд. м3</c:v>
                </c:pt>
              </c:strCache>
            </c:strRef>
          </c:tx>
          <c:cat>
            <c:numRef>
              <c:f>Лист3!$C$5:$T$5</c:f>
              <c:numCache>
                <c:formatCode>General</c:formatCode>
                <c:ptCount val="18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</c:numCache>
            </c:numRef>
          </c:cat>
          <c:val>
            <c:numRef>
              <c:f>Лист3!$C$6:$T$6</c:f>
              <c:numCache>
                <c:formatCode>General</c:formatCode>
                <c:ptCount val="18"/>
                <c:pt idx="0">
                  <c:v>21000</c:v>
                </c:pt>
                <c:pt idx="1">
                  <c:v>22000</c:v>
                </c:pt>
                <c:pt idx="2">
                  <c:v>21000</c:v>
                </c:pt>
                <c:pt idx="3">
                  <c:v>20200</c:v>
                </c:pt>
                <c:pt idx="4">
                  <c:v>19800</c:v>
                </c:pt>
                <c:pt idx="5">
                  <c:v>22500</c:v>
                </c:pt>
                <c:pt idx="6">
                  <c:v>22000</c:v>
                </c:pt>
                <c:pt idx="7">
                  <c:v>22500</c:v>
                </c:pt>
                <c:pt idx="8">
                  <c:v>23000</c:v>
                </c:pt>
                <c:pt idx="9">
                  <c:v>24000</c:v>
                </c:pt>
                <c:pt idx="10">
                  <c:v>26800</c:v>
                </c:pt>
                <c:pt idx="11">
                  <c:v>29000</c:v>
                </c:pt>
                <c:pt idx="12">
                  <c:v>32000</c:v>
                </c:pt>
                <c:pt idx="13">
                  <c:v>33000</c:v>
                </c:pt>
                <c:pt idx="14">
                  <c:v>35292.934000000001</c:v>
                </c:pt>
                <c:pt idx="15">
                  <c:v>36226.137999999999</c:v>
                </c:pt>
                <c:pt idx="16">
                  <c:v>36207.584228000043</c:v>
                </c:pt>
                <c:pt idx="17">
                  <c:v>35327</c:v>
                </c:pt>
              </c:numCache>
            </c:numRef>
          </c:val>
        </c:ser>
        <c:ser>
          <c:idx val="1"/>
          <c:order val="1"/>
          <c:tx>
            <c:strRef>
              <c:f>Лист3!$B$7</c:f>
              <c:strCache>
                <c:ptCount val="1"/>
                <c:pt idx="0">
                  <c:v>Добыча газа (утилизировано)</c:v>
                </c:pt>
              </c:strCache>
            </c:strRef>
          </c:tx>
          <c:cat>
            <c:numRef>
              <c:f>Лист3!$C$5:$T$5</c:f>
              <c:numCache>
                <c:formatCode>General</c:formatCode>
                <c:ptCount val="18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</c:numCache>
            </c:numRef>
          </c:cat>
          <c:val>
            <c:numRef>
              <c:f>Лист3!$C$7:$T$7</c:f>
              <c:numCache>
                <c:formatCode>General</c:formatCode>
                <c:ptCount val="18"/>
                <c:pt idx="0">
                  <c:v>17000</c:v>
                </c:pt>
                <c:pt idx="1">
                  <c:v>16900</c:v>
                </c:pt>
                <c:pt idx="2">
                  <c:v>17500</c:v>
                </c:pt>
                <c:pt idx="3">
                  <c:v>17450</c:v>
                </c:pt>
                <c:pt idx="4">
                  <c:v>17400</c:v>
                </c:pt>
                <c:pt idx="5">
                  <c:v>18000</c:v>
                </c:pt>
                <c:pt idx="6">
                  <c:v>18200</c:v>
                </c:pt>
                <c:pt idx="7">
                  <c:v>20000</c:v>
                </c:pt>
                <c:pt idx="8">
                  <c:v>21000</c:v>
                </c:pt>
                <c:pt idx="9">
                  <c:v>21200</c:v>
                </c:pt>
                <c:pt idx="10">
                  <c:v>21500</c:v>
                </c:pt>
                <c:pt idx="11">
                  <c:v>24000</c:v>
                </c:pt>
                <c:pt idx="12">
                  <c:v>25100</c:v>
                </c:pt>
                <c:pt idx="13">
                  <c:v>26800</c:v>
                </c:pt>
                <c:pt idx="14">
                  <c:v>29116.106</c:v>
                </c:pt>
                <c:pt idx="15">
                  <c:v>28436.071</c:v>
                </c:pt>
                <c:pt idx="16">
                  <c:v>29830.584799000029</c:v>
                </c:pt>
                <c:pt idx="17">
                  <c:v>31279.726816999999</c:v>
                </c:pt>
              </c:numCache>
            </c:numRef>
          </c:val>
        </c:ser>
        <c:ser>
          <c:idx val="2"/>
          <c:order val="2"/>
          <c:tx>
            <c:strRef>
              <c:f>Лист3!$B$8</c:f>
              <c:strCache>
                <c:ptCount val="1"/>
                <c:pt idx="0">
                  <c:v>Сожжено на факелах</c:v>
                </c:pt>
              </c:strCache>
            </c:strRef>
          </c:tx>
          <c:cat>
            <c:numRef>
              <c:f>Лист3!$C$5:$T$5</c:f>
              <c:numCache>
                <c:formatCode>General</c:formatCode>
                <c:ptCount val="18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</c:numCache>
            </c:numRef>
          </c:cat>
          <c:val>
            <c:numRef>
              <c:f>Лист3!$C$8:$T$8</c:f>
              <c:numCache>
                <c:formatCode>General</c:formatCode>
                <c:ptCount val="18"/>
                <c:pt idx="0">
                  <c:v>4000</c:v>
                </c:pt>
                <c:pt idx="1">
                  <c:v>6100</c:v>
                </c:pt>
                <c:pt idx="2">
                  <c:v>3200</c:v>
                </c:pt>
                <c:pt idx="3">
                  <c:v>3000</c:v>
                </c:pt>
                <c:pt idx="4">
                  <c:v>2480</c:v>
                </c:pt>
                <c:pt idx="5">
                  <c:v>2460</c:v>
                </c:pt>
                <c:pt idx="6">
                  <c:v>2480</c:v>
                </c:pt>
                <c:pt idx="7">
                  <c:v>2530</c:v>
                </c:pt>
                <c:pt idx="8">
                  <c:v>2570</c:v>
                </c:pt>
                <c:pt idx="9">
                  <c:v>3800</c:v>
                </c:pt>
                <c:pt idx="10">
                  <c:v>6000</c:v>
                </c:pt>
                <c:pt idx="11">
                  <c:v>5800</c:v>
                </c:pt>
                <c:pt idx="12">
                  <c:v>7000</c:v>
                </c:pt>
                <c:pt idx="13">
                  <c:v>6100</c:v>
                </c:pt>
                <c:pt idx="14">
                  <c:v>6176.8280000000004</c:v>
                </c:pt>
                <c:pt idx="15">
                  <c:v>7790.067</c:v>
                </c:pt>
                <c:pt idx="16">
                  <c:v>6377.9582489999993</c:v>
                </c:pt>
                <c:pt idx="17">
                  <c:v>4858.6157270000003</c:v>
                </c:pt>
              </c:numCache>
            </c:numRef>
          </c:val>
        </c:ser>
        <c:axId val="35144448"/>
        <c:axId val="35145984"/>
      </c:areaChart>
      <c:barChart>
        <c:barDir val="col"/>
        <c:grouping val="stacked"/>
        <c:ser>
          <c:idx val="3"/>
          <c:order val="3"/>
          <c:tx>
            <c:strRef>
              <c:f>Лист3!$B$9</c:f>
              <c:strCache>
                <c:ptCount val="1"/>
                <c:pt idx="0">
                  <c:v>Процент утилизации</c:v>
                </c:pt>
              </c:strCache>
            </c:strRef>
          </c:tx>
          <c:dLbls>
            <c:dLbl>
              <c:idx val="0"/>
              <c:layout>
                <c:manualLayout>
                  <c:x val="-2.8643036161833495E-3"/>
                  <c:y val="-0.11836379460400349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7</a:t>
                    </a:r>
                    <a:r>
                      <a:rPr lang="ru-RU" sz="1400" b="1"/>
                      <a:t>9,</a:t>
                    </a:r>
                    <a:r>
                      <a:rPr lang="en-US" sz="1400" b="1"/>
                      <a:t>1</a:t>
                    </a:r>
                  </a:p>
                </c:rich>
              </c:tx>
              <c:dLblPos val="ctr"/>
            </c:dLbl>
            <c:dLbl>
              <c:idx val="1"/>
              <c:layout>
                <c:manualLayout>
                  <c:x val="2.8643036161833495E-3"/>
                  <c:y val="-0.11140121845082701"/>
                </c:manualLayout>
              </c:layout>
              <c:tx>
                <c:rich>
                  <a:bodyPr/>
                  <a:lstStyle/>
                  <a:p>
                    <a:r>
                      <a:rPr lang="ru-RU" sz="1400" b="1"/>
                      <a:t>7</a:t>
                    </a:r>
                    <a:r>
                      <a:rPr lang="en-US" sz="1400" b="1"/>
                      <a:t>2</a:t>
                    </a:r>
                    <a:r>
                      <a:rPr lang="ru-RU" sz="1400" b="1"/>
                      <a:t>,</a:t>
                    </a:r>
                    <a:r>
                      <a:rPr lang="en-US" sz="1400" b="1"/>
                      <a:t>6</a:t>
                    </a:r>
                  </a:p>
                </c:rich>
              </c:tx>
              <c:dLblPos val="ctr"/>
            </c:dLbl>
            <c:dLbl>
              <c:idx val="2"/>
              <c:layout>
                <c:manualLayout>
                  <c:x val="4.2964554242750034E-3"/>
                  <c:y val="-0.11488250652741516"/>
                </c:manualLayout>
              </c:layout>
              <c:tx>
                <c:rich>
                  <a:bodyPr/>
                  <a:lstStyle/>
                  <a:p>
                    <a:r>
                      <a:rPr lang="ru-RU" sz="1400" b="1"/>
                      <a:t>8</a:t>
                    </a:r>
                    <a:r>
                      <a:rPr lang="en-US" sz="1400" b="1"/>
                      <a:t>3</a:t>
                    </a:r>
                    <a:r>
                      <a:rPr lang="ru-RU" sz="1400" b="1"/>
                      <a:t>,</a:t>
                    </a:r>
                    <a:r>
                      <a:rPr lang="en-US" sz="1400" b="1"/>
                      <a:t>1</a:t>
                    </a:r>
                  </a:p>
                </c:rich>
              </c:tx>
              <c:dLblPos val="ctr"/>
            </c:dLbl>
            <c:dLbl>
              <c:idx val="3"/>
              <c:layout>
                <c:manualLayout>
                  <c:x val="0"/>
                  <c:y val="-0.11488250652741516"/>
                </c:manualLayout>
              </c:layout>
              <c:tx>
                <c:rich>
                  <a:bodyPr/>
                  <a:lstStyle/>
                  <a:p>
                    <a:r>
                      <a:rPr lang="ru-RU" sz="1400" b="1"/>
                      <a:t>8</a:t>
                    </a:r>
                    <a:r>
                      <a:rPr lang="en-US" sz="1400" b="1"/>
                      <a:t>5</a:t>
                    </a:r>
                    <a:r>
                      <a:rPr lang="ru-RU" sz="1400" b="1"/>
                      <a:t>,</a:t>
                    </a:r>
                    <a:r>
                      <a:rPr lang="en-US" sz="1400" b="1"/>
                      <a:t>5</a:t>
                    </a:r>
                  </a:p>
                </c:rich>
              </c:tx>
              <c:dLblPos val="ctr"/>
            </c:dLbl>
            <c:dLbl>
              <c:idx val="4"/>
              <c:layout>
                <c:manualLayout>
                  <c:x val="0"/>
                  <c:y val="-0.1044386422976501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/>
                      <a:t>8</a:t>
                    </a:r>
                    <a:r>
                      <a:rPr lang="en-US" sz="1400" b="1"/>
                      <a:t>5</a:t>
                    </a:r>
                    <a:r>
                      <a:rPr lang="ru-RU" sz="1400" b="1"/>
                      <a:t>,</a:t>
                    </a:r>
                    <a:r>
                      <a:rPr lang="en-US" sz="1400" b="1"/>
                      <a:t>9</a:t>
                    </a:r>
                  </a:p>
                </c:rich>
              </c:tx>
              <c:dLblPos val="ctr"/>
            </c:dLbl>
            <c:dLbl>
              <c:idx val="5"/>
              <c:layout>
                <c:manualLayout>
                  <c:x val="-1.4321518080916728E-3"/>
                  <c:y val="-0.10095735422106145"/>
                </c:manualLayout>
              </c:layout>
              <c:tx>
                <c:rich>
                  <a:bodyPr/>
                  <a:lstStyle/>
                  <a:p>
                    <a:r>
                      <a:rPr lang="ru-RU" sz="1400" b="1"/>
                      <a:t>8</a:t>
                    </a:r>
                    <a:r>
                      <a:rPr lang="en-US" sz="1400" b="1"/>
                      <a:t>5</a:t>
                    </a:r>
                    <a:r>
                      <a:rPr lang="ru-RU" sz="1400" b="1"/>
                      <a:t>,</a:t>
                    </a:r>
                    <a:r>
                      <a:rPr lang="en-US" sz="1400" b="1"/>
                      <a:t>6</a:t>
                    </a:r>
                  </a:p>
                </c:rich>
              </c:tx>
              <c:dLblPos val="ctr"/>
            </c:dLbl>
            <c:dLbl>
              <c:idx val="6"/>
              <c:layout>
                <c:manualLayout>
                  <c:x val="1.4321518080917365E-3"/>
                  <c:y val="-9.7476066144474655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/>
                      <a:t>8</a:t>
                    </a:r>
                    <a:r>
                      <a:rPr lang="en-US" sz="1400" b="1"/>
                      <a:t>6</a:t>
                    </a:r>
                    <a:r>
                      <a:rPr lang="ru-RU" sz="1400" b="1"/>
                      <a:t>,</a:t>
                    </a:r>
                    <a:r>
                      <a:rPr lang="en-US" sz="1400" b="1"/>
                      <a:t>2</a:t>
                    </a:r>
                  </a:p>
                </c:rich>
              </c:tx>
              <c:dLblPos val="ctr"/>
            </c:dLbl>
            <c:dLbl>
              <c:idx val="7"/>
              <c:layout>
                <c:manualLayout>
                  <c:x val="-1.4321518080916728E-3"/>
                  <c:y val="-0.1044386422976501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87</a:t>
                    </a:r>
                    <a:r>
                      <a:rPr lang="ru-RU" sz="1400" b="1"/>
                      <a:t>,</a:t>
                    </a:r>
                    <a:r>
                      <a:rPr lang="en-US" sz="1400" b="1"/>
                      <a:t>3</a:t>
                    </a:r>
                  </a:p>
                </c:rich>
              </c:tx>
              <c:dLblPos val="ctr"/>
            </c:dLbl>
            <c:dLbl>
              <c:idx val="8"/>
              <c:layout>
                <c:manualLayout>
                  <c:x val="0"/>
                  <c:y val="-0.10791993037423847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87</a:t>
                    </a:r>
                    <a:r>
                      <a:rPr lang="ru-RU" sz="1400" b="1"/>
                      <a:t>,</a:t>
                    </a:r>
                    <a:r>
                      <a:rPr lang="en-US" sz="1400" b="1"/>
                      <a:t>1</a:t>
                    </a:r>
                  </a:p>
                </c:rich>
              </c:tx>
              <c:dLblPos val="ctr"/>
            </c:dLbl>
            <c:dLbl>
              <c:idx val="9"/>
              <c:layout>
                <c:manualLayout>
                  <c:x val="1.4321518080916728E-3"/>
                  <c:y val="-0.11488250652741516"/>
                </c:manualLayout>
              </c:layout>
              <c:tx>
                <c:rich>
                  <a:bodyPr/>
                  <a:lstStyle/>
                  <a:p>
                    <a:r>
                      <a:rPr lang="ru-RU" sz="1400" b="1"/>
                      <a:t>8</a:t>
                    </a:r>
                    <a:r>
                      <a:rPr lang="en-US" sz="1400" b="1"/>
                      <a:t>5</a:t>
                    </a:r>
                    <a:r>
                      <a:rPr lang="ru-RU" sz="1400" b="1"/>
                      <a:t>,</a:t>
                    </a:r>
                    <a:r>
                      <a:rPr lang="en-US" sz="1400" b="1"/>
                      <a:t>7</a:t>
                    </a:r>
                  </a:p>
                </c:rich>
              </c:tx>
              <c:dLblPos val="ctr"/>
            </c:dLbl>
            <c:dLbl>
              <c:idx val="10"/>
              <c:layout>
                <c:manualLayout>
                  <c:x val="0"/>
                  <c:y val="-0.11488250652741516"/>
                </c:manualLayout>
              </c:layout>
              <c:tx>
                <c:rich>
                  <a:bodyPr/>
                  <a:lstStyle/>
                  <a:p>
                    <a:r>
                      <a:rPr lang="ru-RU" sz="1400" b="1"/>
                      <a:t>7</a:t>
                    </a:r>
                    <a:r>
                      <a:rPr lang="en-US" sz="1400" b="1"/>
                      <a:t>9</a:t>
                    </a:r>
                    <a:r>
                      <a:rPr lang="ru-RU" sz="1400" b="1"/>
                      <a:t>,</a:t>
                    </a:r>
                    <a:r>
                      <a:rPr lang="en-US" sz="1400" b="1"/>
                      <a:t>7</a:t>
                    </a:r>
                  </a:p>
                </c:rich>
              </c:tx>
              <c:dLblPos val="ctr"/>
            </c:dLbl>
            <c:dLbl>
              <c:idx val="11"/>
              <c:layout>
                <c:manualLayout>
                  <c:x val="-2.8643036161833495E-3"/>
                  <c:y val="-0.11488250652741516"/>
                </c:manualLayout>
              </c:layout>
              <c:tx>
                <c:rich>
                  <a:bodyPr/>
                  <a:lstStyle/>
                  <a:p>
                    <a:r>
                      <a:rPr lang="ru-RU" sz="1400" b="1"/>
                      <a:t>8</a:t>
                    </a:r>
                    <a:r>
                      <a:rPr lang="en-US" sz="1400" b="1"/>
                      <a:t>2</a:t>
                    </a:r>
                    <a:r>
                      <a:rPr lang="ru-RU" sz="1400" b="1"/>
                      <a:t>,</a:t>
                    </a:r>
                    <a:r>
                      <a:rPr lang="en-US" sz="1400" b="1"/>
                      <a:t>3</a:t>
                    </a:r>
                  </a:p>
                </c:rich>
              </c:tx>
              <c:dLblPos val="ctr"/>
            </c:dLbl>
            <c:dLbl>
              <c:idx val="12"/>
              <c:layout>
                <c:manualLayout>
                  <c:x val="0"/>
                  <c:y val="-0.11140121845082701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7</a:t>
                    </a:r>
                    <a:r>
                      <a:rPr lang="ru-RU" sz="1400" b="1"/>
                      <a:t>9,</a:t>
                    </a:r>
                    <a:r>
                      <a:rPr lang="en-US" sz="1400" b="1"/>
                      <a:t>9</a:t>
                    </a:r>
                  </a:p>
                </c:rich>
              </c:tx>
              <c:dLblPos val="ctr"/>
            </c:dLbl>
            <c:dLbl>
              <c:idx val="13"/>
              <c:layout>
                <c:manualLayout>
                  <c:x val="-1.0502325268915186E-16"/>
                  <c:y val="-0.1044386422976501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8</a:t>
                    </a:r>
                    <a:r>
                      <a:rPr lang="ru-RU" sz="1400" b="1"/>
                      <a:t>2,</a:t>
                    </a:r>
                    <a:r>
                      <a:rPr lang="en-US" sz="1400" b="1"/>
                      <a:t>4</a:t>
                    </a:r>
                  </a:p>
                </c:rich>
              </c:tx>
              <c:dLblPos val="ctr"/>
            </c:dLbl>
            <c:dLbl>
              <c:idx val="14"/>
              <c:layout>
                <c:manualLayout>
                  <c:x val="0"/>
                  <c:y val="-0.10791993037423847"/>
                </c:manualLayout>
              </c:layout>
              <c:tx>
                <c:rich>
                  <a:bodyPr/>
                  <a:lstStyle/>
                  <a:p>
                    <a:r>
                      <a:rPr lang="ru-RU" sz="1400" b="1"/>
                      <a:t>8</a:t>
                    </a:r>
                    <a:r>
                      <a:rPr lang="en-US" sz="1400" b="1"/>
                      <a:t>2</a:t>
                    </a:r>
                    <a:r>
                      <a:rPr lang="ru-RU" sz="1400" b="1"/>
                      <a:t>,</a:t>
                    </a:r>
                    <a:r>
                      <a:rPr lang="en-US" sz="1400" b="1"/>
                      <a:t>5</a:t>
                    </a:r>
                  </a:p>
                </c:rich>
              </c:tx>
              <c:dLblPos val="ctr"/>
            </c:dLbl>
            <c:dLbl>
              <c:idx val="15"/>
              <c:layout>
                <c:manualLayout>
                  <c:x val="-2.8643036161832202E-3"/>
                  <c:y val="-0.11488250652741516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7</a:t>
                    </a:r>
                    <a:r>
                      <a:rPr lang="ru-RU" sz="1400" b="1"/>
                      <a:t>8,</a:t>
                    </a:r>
                    <a:r>
                      <a:rPr lang="en-US" sz="1400" b="1"/>
                      <a:t>5</a:t>
                    </a:r>
                  </a:p>
                </c:rich>
              </c:tx>
              <c:dLblPos val="ctr"/>
            </c:dLbl>
            <c:dLbl>
              <c:idx val="16"/>
              <c:layout>
                <c:manualLayout>
                  <c:x val="0"/>
                  <c:y val="-0.1099163679808841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/>
                      <a:t>8</a:t>
                    </a:r>
                    <a:r>
                      <a:rPr lang="ru-RU" sz="1400" b="1" dirty="0" smtClean="0"/>
                      <a:t>2,4</a:t>
                    </a:r>
                    <a:endParaRPr lang="en-US" sz="1400" b="1" dirty="0"/>
                  </a:p>
                </c:rich>
              </c:tx>
              <c:showVal val="1"/>
            </c:dLbl>
            <c:dLbl>
              <c:idx val="17"/>
              <c:layout>
                <c:manualLayout>
                  <c:x val="0"/>
                  <c:y val="-0.1099163679808841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/>
                      <a:t>86,5</a:t>
                    </a:r>
                    <a:endParaRPr lang="en-US" sz="1400" b="1" dirty="0"/>
                  </a:p>
                </c:rich>
              </c:tx>
              <c:showVal val="1"/>
            </c:dLbl>
            <c:numFmt formatCode="#,##0;\-#,##0" sourceLinked="0"/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numRef>
              <c:f>Лист3!$C$5:$T$5</c:f>
              <c:numCache>
                <c:formatCode>General</c:formatCode>
                <c:ptCount val="18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</c:numCache>
            </c:numRef>
          </c:cat>
          <c:val>
            <c:numRef>
              <c:f>Лист3!$C$9:$T$9</c:f>
              <c:numCache>
                <c:formatCode>General</c:formatCode>
                <c:ptCount val="18"/>
                <c:pt idx="0">
                  <c:v>7910</c:v>
                </c:pt>
                <c:pt idx="1">
                  <c:v>7260</c:v>
                </c:pt>
                <c:pt idx="2">
                  <c:v>8310</c:v>
                </c:pt>
                <c:pt idx="3">
                  <c:v>8550</c:v>
                </c:pt>
                <c:pt idx="4">
                  <c:v>8590</c:v>
                </c:pt>
                <c:pt idx="5">
                  <c:v>8560</c:v>
                </c:pt>
                <c:pt idx="6">
                  <c:v>8620</c:v>
                </c:pt>
                <c:pt idx="7">
                  <c:v>8730</c:v>
                </c:pt>
                <c:pt idx="8">
                  <c:v>8710</c:v>
                </c:pt>
                <c:pt idx="9">
                  <c:v>8570</c:v>
                </c:pt>
                <c:pt idx="10">
                  <c:v>7970</c:v>
                </c:pt>
                <c:pt idx="11">
                  <c:v>8230</c:v>
                </c:pt>
                <c:pt idx="12">
                  <c:v>7990</c:v>
                </c:pt>
                <c:pt idx="13">
                  <c:v>8240</c:v>
                </c:pt>
                <c:pt idx="14">
                  <c:v>8250</c:v>
                </c:pt>
                <c:pt idx="15">
                  <c:v>7850</c:v>
                </c:pt>
                <c:pt idx="16">
                  <c:v>8239</c:v>
                </c:pt>
                <c:pt idx="17">
                  <c:v>8660</c:v>
                </c:pt>
              </c:numCache>
            </c:numRef>
          </c:val>
        </c:ser>
        <c:overlap val="100"/>
        <c:axId val="35144448"/>
        <c:axId val="35145984"/>
      </c:barChart>
      <c:catAx>
        <c:axId val="3514444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35145984"/>
        <c:crossesAt val="0"/>
        <c:auto val="1"/>
        <c:lblAlgn val="ctr"/>
        <c:lblOffset val="100"/>
      </c:catAx>
      <c:valAx>
        <c:axId val="35145984"/>
        <c:scaling>
          <c:orientation val="minMax"/>
          <c:max val="4000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Объем газа, млрд.м3</a:t>
                </a:r>
              </a:p>
            </c:rich>
          </c:tx>
          <c:layout/>
        </c:title>
        <c:numFmt formatCode="#,##0" sourceLinked="0"/>
        <c:majorTickMark val="none"/>
        <c:tickLblPos val="nextTo"/>
        <c:crossAx val="35144448"/>
        <c:crosses val="autoZero"/>
        <c:crossBetween val="between"/>
        <c:dispUnits>
          <c:builtInUnit val="thousands"/>
        </c:dispUnits>
      </c:valAx>
    </c:plotArea>
    <c:legend>
      <c:legendPos val="b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7.0164771277323928E-2"/>
          <c:y val="3.6236231695566216E-2"/>
          <c:w val="0.92829266532969745"/>
          <c:h val="0.74591066164054143"/>
        </c:manualLayout>
      </c:layout>
      <c:barChart>
        <c:barDir val="col"/>
        <c:grouping val="clustered"/>
        <c:ser>
          <c:idx val="0"/>
          <c:order val="0"/>
          <c:tx>
            <c:strRef>
              <c:f>Лист3!$C$26</c:f>
              <c:strCache>
                <c:ptCount val="1"/>
                <c:pt idx="0">
                  <c:v>2005</c:v>
                </c:pt>
              </c:strCache>
            </c:strRef>
          </c:tx>
          <c:dLbls>
            <c:showVal val="1"/>
          </c:dLbls>
          <c:cat>
            <c:strRef>
              <c:f>Лист3!$B$27:$B$34</c:f>
              <c:strCache>
                <c:ptCount val="8"/>
                <c:pt idx="0">
                  <c:v>НК "ЛУКОЙЛ"</c:v>
                </c:pt>
                <c:pt idx="1">
                  <c:v>ОАО "Сургутнефтегаз"</c:v>
                </c:pt>
                <c:pt idx="2">
                  <c:v>ОАО "Юганснефтегаз"</c:v>
                </c:pt>
                <c:pt idx="3">
                  <c:v>ТНК ВР Менеджмент</c:v>
                </c:pt>
                <c:pt idx="4">
                  <c:v>НК Славнефть</c:v>
                </c:pt>
                <c:pt idx="5">
                  <c:v>ОАО "Томскнефть" ВНК</c:v>
                </c:pt>
                <c:pt idx="6">
                  <c:v>НК "Газпромнефть"</c:v>
                </c:pt>
                <c:pt idx="7">
                  <c:v>НК РуссНефть</c:v>
                </c:pt>
              </c:strCache>
            </c:strRef>
          </c:cat>
          <c:val>
            <c:numRef>
              <c:f>Лист3!$C$27:$C$34</c:f>
              <c:numCache>
                <c:formatCode>General</c:formatCode>
                <c:ptCount val="8"/>
                <c:pt idx="0">
                  <c:v>91</c:v>
                </c:pt>
                <c:pt idx="1">
                  <c:v>61</c:v>
                </c:pt>
                <c:pt idx="2">
                  <c:v>13</c:v>
                </c:pt>
                <c:pt idx="3">
                  <c:v>101</c:v>
                </c:pt>
                <c:pt idx="4">
                  <c:v>6</c:v>
                </c:pt>
                <c:pt idx="5">
                  <c:v>3</c:v>
                </c:pt>
                <c:pt idx="6">
                  <c:v>1</c:v>
                </c:pt>
                <c:pt idx="7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Лист3!$D$26</c:f>
              <c:strCache>
                <c:ptCount val="1"/>
                <c:pt idx="0">
                  <c:v>2006</c:v>
                </c:pt>
              </c:strCache>
            </c:strRef>
          </c:tx>
          <c:dLbls>
            <c:showVal val="1"/>
          </c:dLbls>
          <c:cat>
            <c:strRef>
              <c:f>Лист3!$B$27:$B$34</c:f>
              <c:strCache>
                <c:ptCount val="8"/>
                <c:pt idx="0">
                  <c:v>НК "ЛУКОЙЛ"</c:v>
                </c:pt>
                <c:pt idx="1">
                  <c:v>ОАО "Сургутнефтегаз"</c:v>
                </c:pt>
                <c:pt idx="2">
                  <c:v>ОАО "Юганснефтегаз"</c:v>
                </c:pt>
                <c:pt idx="3">
                  <c:v>ТНК ВР Менеджмент</c:v>
                </c:pt>
                <c:pt idx="4">
                  <c:v>НК Славнефть</c:v>
                </c:pt>
                <c:pt idx="5">
                  <c:v>ОАО "Томскнефть" ВНК</c:v>
                </c:pt>
                <c:pt idx="6">
                  <c:v>НК "Газпромнефть"</c:v>
                </c:pt>
                <c:pt idx="7">
                  <c:v>НК РуссНефть</c:v>
                </c:pt>
              </c:strCache>
            </c:strRef>
          </c:cat>
          <c:val>
            <c:numRef>
              <c:f>Лист3!$D$27:$D$34</c:f>
              <c:numCache>
                <c:formatCode>General</c:formatCode>
                <c:ptCount val="8"/>
                <c:pt idx="0">
                  <c:v>79</c:v>
                </c:pt>
                <c:pt idx="1">
                  <c:v>95</c:v>
                </c:pt>
                <c:pt idx="2">
                  <c:v>33</c:v>
                </c:pt>
                <c:pt idx="3">
                  <c:v>87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Лист3!$E$26</c:f>
              <c:strCache>
                <c:ptCount val="1"/>
                <c:pt idx="0">
                  <c:v>2007</c:v>
                </c:pt>
              </c:strCache>
            </c:strRef>
          </c:tx>
          <c:dLbls>
            <c:showVal val="1"/>
          </c:dLbls>
          <c:cat>
            <c:strRef>
              <c:f>Лист3!$B$27:$B$34</c:f>
              <c:strCache>
                <c:ptCount val="8"/>
                <c:pt idx="0">
                  <c:v>НК "ЛУКОЙЛ"</c:v>
                </c:pt>
                <c:pt idx="1">
                  <c:v>ОАО "Сургутнефтегаз"</c:v>
                </c:pt>
                <c:pt idx="2">
                  <c:v>ОАО "Юганснефтегаз"</c:v>
                </c:pt>
                <c:pt idx="3">
                  <c:v>ТНК ВР Менеджмент</c:v>
                </c:pt>
                <c:pt idx="4">
                  <c:v>НК Славнефть</c:v>
                </c:pt>
                <c:pt idx="5">
                  <c:v>ОАО "Томскнефть" ВНК</c:v>
                </c:pt>
                <c:pt idx="6">
                  <c:v>НК "Газпромнефть"</c:v>
                </c:pt>
                <c:pt idx="7">
                  <c:v>НК РуссНефть</c:v>
                </c:pt>
              </c:strCache>
            </c:strRef>
          </c:cat>
          <c:val>
            <c:numRef>
              <c:f>Лист3!$E$27:$E$34</c:f>
              <c:numCache>
                <c:formatCode>General</c:formatCode>
                <c:ptCount val="8"/>
                <c:pt idx="0">
                  <c:v>38</c:v>
                </c:pt>
                <c:pt idx="1">
                  <c:v>106</c:v>
                </c:pt>
                <c:pt idx="2">
                  <c:v>0</c:v>
                </c:pt>
                <c:pt idx="3">
                  <c:v>53</c:v>
                </c:pt>
                <c:pt idx="4">
                  <c:v>10</c:v>
                </c:pt>
                <c:pt idx="5">
                  <c:v>0</c:v>
                </c:pt>
                <c:pt idx="6">
                  <c:v>3</c:v>
                </c:pt>
                <c:pt idx="7">
                  <c:v>7</c:v>
                </c:pt>
              </c:numCache>
            </c:numRef>
          </c:val>
        </c:ser>
        <c:ser>
          <c:idx val="3"/>
          <c:order val="3"/>
          <c:tx>
            <c:strRef>
              <c:f>Лист3!$F$26</c:f>
              <c:strCache>
                <c:ptCount val="1"/>
                <c:pt idx="0">
                  <c:v>2008</c:v>
                </c:pt>
              </c:strCache>
            </c:strRef>
          </c:tx>
          <c:dLbls>
            <c:showVal val="1"/>
          </c:dLbls>
          <c:cat>
            <c:strRef>
              <c:f>Лист3!$B$27:$B$34</c:f>
              <c:strCache>
                <c:ptCount val="8"/>
                <c:pt idx="0">
                  <c:v>НК "ЛУКОЙЛ"</c:v>
                </c:pt>
                <c:pt idx="1">
                  <c:v>ОАО "Сургутнефтегаз"</c:v>
                </c:pt>
                <c:pt idx="2">
                  <c:v>ОАО "Юганснефтегаз"</c:v>
                </c:pt>
                <c:pt idx="3">
                  <c:v>ТНК ВР Менеджмент</c:v>
                </c:pt>
                <c:pt idx="4">
                  <c:v>НК Славнефть</c:v>
                </c:pt>
                <c:pt idx="5">
                  <c:v>ОАО "Томскнефть" ВНК</c:v>
                </c:pt>
                <c:pt idx="6">
                  <c:v>НК "Газпромнефть"</c:v>
                </c:pt>
                <c:pt idx="7">
                  <c:v>НК РуссНефть</c:v>
                </c:pt>
              </c:strCache>
            </c:strRef>
          </c:cat>
          <c:val>
            <c:numRef>
              <c:f>Лист3!$F$27:$F$34</c:f>
              <c:numCache>
                <c:formatCode>General</c:formatCode>
                <c:ptCount val="8"/>
                <c:pt idx="0">
                  <c:v>59</c:v>
                </c:pt>
                <c:pt idx="1">
                  <c:v>60</c:v>
                </c:pt>
                <c:pt idx="2">
                  <c:v>10</c:v>
                </c:pt>
                <c:pt idx="3">
                  <c:v>41</c:v>
                </c:pt>
                <c:pt idx="4">
                  <c:v>0</c:v>
                </c:pt>
                <c:pt idx="5">
                  <c:v>0</c:v>
                </c:pt>
                <c:pt idx="6">
                  <c:v>10</c:v>
                </c:pt>
                <c:pt idx="7">
                  <c:v>8</c:v>
                </c:pt>
              </c:numCache>
            </c:numRef>
          </c:val>
        </c:ser>
        <c:ser>
          <c:idx val="4"/>
          <c:order val="4"/>
          <c:tx>
            <c:strRef>
              <c:f>Лист3!$G$26</c:f>
              <c:strCache>
                <c:ptCount val="1"/>
                <c:pt idx="0">
                  <c:v>2009</c:v>
                </c:pt>
              </c:strCache>
            </c:strRef>
          </c:tx>
          <c:dLbls>
            <c:showVal val="1"/>
          </c:dLbls>
          <c:cat>
            <c:strRef>
              <c:f>Лист3!$B$27:$B$34</c:f>
              <c:strCache>
                <c:ptCount val="8"/>
                <c:pt idx="0">
                  <c:v>НК "ЛУКОЙЛ"</c:v>
                </c:pt>
                <c:pt idx="1">
                  <c:v>ОАО "Сургутнефтегаз"</c:v>
                </c:pt>
                <c:pt idx="2">
                  <c:v>ОАО "Юганснефтегаз"</c:v>
                </c:pt>
                <c:pt idx="3">
                  <c:v>ТНК ВР Менеджмент</c:v>
                </c:pt>
                <c:pt idx="4">
                  <c:v>НК Славнефть</c:v>
                </c:pt>
                <c:pt idx="5">
                  <c:v>ОАО "Томскнефть" ВНК</c:v>
                </c:pt>
                <c:pt idx="6">
                  <c:v>НК "Газпромнефть"</c:v>
                </c:pt>
                <c:pt idx="7">
                  <c:v>НК РуссНефть</c:v>
                </c:pt>
              </c:strCache>
            </c:strRef>
          </c:cat>
          <c:val>
            <c:numRef>
              <c:f>Лист3!$G$27:$G$34</c:f>
              <c:numCache>
                <c:formatCode>General</c:formatCode>
                <c:ptCount val="8"/>
                <c:pt idx="0">
                  <c:v>36</c:v>
                </c:pt>
                <c:pt idx="1">
                  <c:v>40</c:v>
                </c:pt>
                <c:pt idx="2">
                  <c:v>18</c:v>
                </c:pt>
                <c:pt idx="3">
                  <c:v>66</c:v>
                </c:pt>
                <c:pt idx="4">
                  <c:v>10</c:v>
                </c:pt>
                <c:pt idx="5">
                  <c:v>0</c:v>
                </c:pt>
                <c:pt idx="6">
                  <c:v>8</c:v>
                </c:pt>
                <c:pt idx="7">
                  <c:v>1</c:v>
                </c:pt>
              </c:numCache>
            </c:numRef>
          </c:val>
        </c:ser>
        <c:axId val="40037376"/>
        <c:axId val="41235200"/>
      </c:barChart>
      <c:catAx>
        <c:axId val="40037376"/>
        <c:scaling>
          <c:orientation val="minMax"/>
        </c:scaling>
        <c:axPos val="b"/>
        <c:tickLblPos val="nextTo"/>
        <c:crossAx val="41235200"/>
        <c:crosses val="autoZero"/>
        <c:auto val="1"/>
        <c:lblAlgn val="ctr"/>
        <c:lblOffset val="100"/>
      </c:catAx>
      <c:valAx>
        <c:axId val="41235200"/>
        <c:scaling>
          <c:orientation val="minMax"/>
        </c:scaling>
        <c:axPos val="l"/>
        <c:majorGridlines/>
        <c:numFmt formatCode="General" sourceLinked="1"/>
        <c:tickLblPos val="nextTo"/>
        <c:crossAx val="40037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523343174563897"/>
          <c:y val="2.6678819713309623E-2"/>
          <c:w val="5.086297758299213E-2"/>
          <c:h val="0.18894928129453747"/>
        </c:manualLayout>
      </c:layout>
      <c:overlay val="1"/>
    </c:legend>
    <c:plotVisOnly val="1"/>
  </c:chart>
  <c:txPr>
    <a:bodyPr/>
    <a:lstStyle/>
    <a:p>
      <a:pPr>
        <a:defRPr sz="1000" b="1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140"/>
      <c:perspective val="30"/>
    </c:view3D>
    <c:plotArea>
      <c:layout>
        <c:manualLayout>
          <c:layoutTarget val="inner"/>
          <c:xMode val="edge"/>
          <c:yMode val="edge"/>
          <c:x val="9.4979093928211425E-3"/>
          <c:y val="0.10744939243777395"/>
          <c:w val="0.99050214375376633"/>
          <c:h val="0.87901064240169058"/>
        </c:manualLayout>
      </c:layout>
      <c:pie3DChart>
        <c:varyColors val="1"/>
        <c:ser>
          <c:idx val="0"/>
          <c:order val="0"/>
          <c:tx>
            <c:strRef>
              <c:f>Лист1!$C$16</c:f>
              <c:strCache>
                <c:ptCount val="1"/>
                <c:pt idx="0">
                  <c:v>Количество шламовых амбаров на 01.01.2010 года, шт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2098756023131313"/>
                  <c:y val="2.1414241684280692E-2"/>
                </c:manualLayout>
              </c:layout>
              <c:showVal val="1"/>
              <c:showCatName val="1"/>
              <c:separator>
</c:separator>
            </c:dLbl>
            <c:dLbl>
              <c:idx val="1"/>
              <c:numFmt formatCode="#,##0" sourceLinked="0"/>
              <c:spPr/>
              <c:txPr>
                <a:bodyPr/>
                <a:lstStyle/>
                <a:p>
                  <a:pPr>
                    <a:defRPr sz="1050" b="1" i="0" baseline="0">
                      <a:latin typeface="+mj-lt"/>
                    </a:defRPr>
                  </a:pPr>
                  <a:endParaRPr lang="ru-RU"/>
                </a:p>
              </c:txPr>
            </c:dLbl>
            <c:dLbl>
              <c:idx val="3"/>
              <c:layout>
                <c:manualLayout>
                  <c:x val="-3.8632431815588265E-2"/>
                  <c:y val="-1.8794864497359576E-3"/>
                </c:manualLayout>
              </c:layout>
              <c:dLblPos val="bestFit"/>
              <c:showVal val="1"/>
              <c:showCatName val="1"/>
              <c:separator>
</c:separator>
            </c:dLbl>
            <c:dLbl>
              <c:idx val="4"/>
              <c:layout>
                <c:manualLayout>
                  <c:x val="-8.0625822903966235E-2"/>
                  <c:y val="-1.5018532705198066E-2"/>
                </c:manualLayout>
              </c:layout>
              <c:dLblPos val="bestFit"/>
              <c:showVal val="1"/>
              <c:showCatName val="1"/>
              <c:separator>
</c:separator>
            </c:dLbl>
            <c:dLbl>
              <c:idx val="5"/>
              <c:layout>
                <c:manualLayout>
                  <c:x val="3.4223635089092201E-2"/>
                  <c:y val="2.2200613477532286E-2"/>
                </c:manualLayout>
              </c:layout>
              <c:dLblPos val="bestFit"/>
              <c:showVal val="1"/>
              <c:showCatName val="1"/>
              <c:separator>
</c:separator>
            </c:dLbl>
            <c:numFmt formatCode="#,##0" sourceLinked="0"/>
            <c:txPr>
              <a:bodyPr/>
              <a:lstStyle/>
              <a:p>
                <a:pPr>
                  <a:defRPr sz="1100" b="1" i="0" baseline="0">
                    <a:latin typeface="+mj-lt"/>
                  </a:defRPr>
                </a:pPr>
                <a:endParaRPr lang="ru-RU"/>
              </a:p>
            </c:txPr>
            <c:showVal val="1"/>
            <c:showCatName val="1"/>
            <c:separator>
</c:separator>
            <c:showLeaderLines val="1"/>
          </c:dLbls>
          <c:cat>
            <c:strRef>
              <c:f>Лист1!$B$17:$B$23</c:f>
              <c:strCache>
                <c:ptCount val="7"/>
                <c:pt idx="0">
                  <c:v>НК Лукойл</c:v>
                </c:pt>
                <c:pt idx="1">
                  <c:v>ОАО Сургутнефтегаз</c:v>
                </c:pt>
                <c:pt idx="2">
                  <c:v>ТНК ВР-Менеджмент</c:v>
                </c:pt>
                <c:pt idx="3">
                  <c:v>НК Славнефть</c:v>
                </c:pt>
                <c:pt idx="4">
                  <c:v>НК Газпромнефть</c:v>
                </c:pt>
                <c:pt idx="5">
                  <c:v>НК Русснефть</c:v>
                </c:pt>
                <c:pt idx="6">
                  <c:v>НК Роснефть</c:v>
                </c:pt>
              </c:strCache>
            </c:strRef>
          </c:cat>
          <c:val>
            <c:numRef>
              <c:f>Лист1!$C$17:$C$23</c:f>
              <c:numCache>
                <c:formatCode>General</c:formatCode>
                <c:ptCount val="7"/>
                <c:pt idx="0">
                  <c:v>49</c:v>
                </c:pt>
                <c:pt idx="1">
                  <c:v>318</c:v>
                </c:pt>
                <c:pt idx="2">
                  <c:v>641</c:v>
                </c:pt>
                <c:pt idx="3">
                  <c:v>79</c:v>
                </c:pt>
                <c:pt idx="4">
                  <c:v>75</c:v>
                </c:pt>
                <c:pt idx="5">
                  <c:v>56</c:v>
                </c:pt>
                <c:pt idx="6">
                  <c:v>549</c:v>
                </c:pt>
              </c:numCache>
            </c:numRef>
          </c:val>
        </c:ser>
        <c:dLbls>
          <c:showCatName val="1"/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4F81BD">
        <a:alpha val="76000"/>
      </a:srgbClr>
    </a:solidFill>
  </c:sp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/>
              <a:t>Образовано отходов, тысяч тонн</a:t>
            </a:r>
          </a:p>
        </c:rich>
      </c:tx>
      <c:overlay val="1"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Лист13!$C$2</c:f>
              <c:strCache>
                <c:ptCount val="1"/>
                <c:pt idx="0">
                  <c:v>2007</c:v>
                </c:pt>
              </c:strCache>
            </c:strRef>
          </c:tx>
          <c:cat>
            <c:strRef>
              <c:f>Лист13!$B$3:$B$9</c:f>
              <c:strCache>
                <c:ptCount val="7"/>
                <c:pt idx="0">
                  <c:v>НК "Газпромнефть"</c:v>
                </c:pt>
                <c:pt idx="1">
                  <c:v>НК "ЛУКОЙЛ"</c:v>
                </c:pt>
                <c:pt idx="2">
                  <c:v>НК РосНефть</c:v>
                </c:pt>
                <c:pt idx="3">
                  <c:v>НК РуссНефть</c:v>
                </c:pt>
                <c:pt idx="4">
                  <c:v>НК Славнефть</c:v>
                </c:pt>
                <c:pt idx="5">
                  <c:v>ОАО "Сургутнефтегаз"</c:v>
                </c:pt>
                <c:pt idx="6">
                  <c:v>ТНК ВР Менеджмент</c:v>
                </c:pt>
              </c:strCache>
            </c:strRef>
          </c:cat>
          <c:val>
            <c:numRef>
              <c:f>Лист13!$C$3:$C$9</c:f>
              <c:numCache>
                <c:formatCode>#,##0.0</c:formatCode>
                <c:ptCount val="7"/>
                <c:pt idx="0" formatCode="_-* #,##0.00_р_._-;\-* #,##0.00_р_._-;_-* &quot;-&quot;??_р_._-;_-@_-">
                  <c:v>110473.68399999999</c:v>
                </c:pt>
                <c:pt idx="1">
                  <c:v>130947.29150000001</c:v>
                </c:pt>
                <c:pt idx="2">
                  <c:v>117179.20800000001</c:v>
                </c:pt>
                <c:pt idx="3">
                  <c:v>21415.362000000001</c:v>
                </c:pt>
                <c:pt idx="4">
                  <c:v>74065.312999999936</c:v>
                </c:pt>
                <c:pt idx="5">
                  <c:v>450173.14499999984</c:v>
                </c:pt>
                <c:pt idx="6">
                  <c:v>226680.39899999998</c:v>
                </c:pt>
              </c:numCache>
            </c:numRef>
          </c:val>
        </c:ser>
        <c:ser>
          <c:idx val="1"/>
          <c:order val="1"/>
          <c:tx>
            <c:strRef>
              <c:f>Лист13!$D$2</c:f>
              <c:strCache>
                <c:ptCount val="1"/>
                <c:pt idx="0">
                  <c:v>2008</c:v>
                </c:pt>
              </c:strCache>
            </c:strRef>
          </c:tx>
          <c:cat>
            <c:strRef>
              <c:f>Лист13!$B$3:$B$9</c:f>
              <c:strCache>
                <c:ptCount val="7"/>
                <c:pt idx="0">
                  <c:v>НК "Газпромнефть"</c:v>
                </c:pt>
                <c:pt idx="1">
                  <c:v>НК "ЛУКОЙЛ"</c:v>
                </c:pt>
                <c:pt idx="2">
                  <c:v>НК РосНефть</c:v>
                </c:pt>
                <c:pt idx="3">
                  <c:v>НК РуссНефть</c:v>
                </c:pt>
                <c:pt idx="4">
                  <c:v>НК Славнефть</c:v>
                </c:pt>
                <c:pt idx="5">
                  <c:v>ОАО "Сургутнефтегаз"</c:v>
                </c:pt>
                <c:pt idx="6">
                  <c:v>ТНК ВР Менеджмент</c:v>
                </c:pt>
              </c:strCache>
            </c:strRef>
          </c:cat>
          <c:val>
            <c:numRef>
              <c:f>Лист13!$D$3:$D$9</c:f>
              <c:numCache>
                <c:formatCode>#,##0.0</c:formatCode>
                <c:ptCount val="7"/>
                <c:pt idx="0">
                  <c:v>113896.26599999999</c:v>
                </c:pt>
                <c:pt idx="1">
                  <c:v>343068.89</c:v>
                </c:pt>
                <c:pt idx="2">
                  <c:v>68745.862999999998</c:v>
                </c:pt>
                <c:pt idx="3">
                  <c:v>46636.434000000001</c:v>
                </c:pt>
                <c:pt idx="4">
                  <c:v>148912.28200000001</c:v>
                </c:pt>
                <c:pt idx="5">
                  <c:v>458852.61500000005</c:v>
                </c:pt>
                <c:pt idx="6">
                  <c:v>372970.85899999971</c:v>
                </c:pt>
              </c:numCache>
            </c:numRef>
          </c:val>
        </c:ser>
        <c:ser>
          <c:idx val="2"/>
          <c:order val="2"/>
          <c:tx>
            <c:strRef>
              <c:f>Лист13!$E$2</c:f>
              <c:strCache>
                <c:ptCount val="1"/>
                <c:pt idx="0">
                  <c:v>2009</c:v>
                </c:pt>
              </c:strCache>
            </c:strRef>
          </c:tx>
          <c:cat>
            <c:strRef>
              <c:f>Лист13!$B$3:$B$9</c:f>
              <c:strCache>
                <c:ptCount val="7"/>
                <c:pt idx="0">
                  <c:v>НК "Газпромнефть"</c:v>
                </c:pt>
                <c:pt idx="1">
                  <c:v>НК "ЛУКОЙЛ"</c:v>
                </c:pt>
                <c:pt idx="2">
                  <c:v>НК РосНефть</c:v>
                </c:pt>
                <c:pt idx="3">
                  <c:v>НК РуссНефть</c:v>
                </c:pt>
                <c:pt idx="4">
                  <c:v>НК Славнефть</c:v>
                </c:pt>
                <c:pt idx="5">
                  <c:v>ОАО "Сургутнефтегаз"</c:v>
                </c:pt>
                <c:pt idx="6">
                  <c:v>ТНК ВР Менеджмент</c:v>
                </c:pt>
              </c:strCache>
            </c:strRef>
          </c:cat>
          <c:val>
            <c:numRef>
              <c:f>Лист13!$E$3:$E$9</c:f>
              <c:numCache>
                <c:formatCode>#,##0.0</c:formatCode>
                <c:ptCount val="7"/>
                <c:pt idx="0">
                  <c:v>230187.40700000001</c:v>
                </c:pt>
                <c:pt idx="1">
                  <c:v>406787.61699999985</c:v>
                </c:pt>
                <c:pt idx="2">
                  <c:v>217147.60700000011</c:v>
                </c:pt>
                <c:pt idx="3">
                  <c:v>27795.615999999984</c:v>
                </c:pt>
                <c:pt idx="4">
                  <c:v>83821.09599999999</c:v>
                </c:pt>
                <c:pt idx="5">
                  <c:v>521297.95299999986</c:v>
                </c:pt>
                <c:pt idx="6">
                  <c:v>211162.45499999975</c:v>
                </c:pt>
              </c:numCache>
            </c:numRef>
          </c:val>
        </c:ser>
        <c:axId val="41300736"/>
        <c:axId val="41302272"/>
      </c:barChart>
      <c:catAx>
        <c:axId val="41300736"/>
        <c:scaling>
          <c:orientation val="minMax"/>
        </c:scaling>
        <c:axPos val="b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41302272"/>
        <c:crosses val="autoZero"/>
        <c:auto val="1"/>
        <c:lblAlgn val="ctr"/>
        <c:lblOffset val="100"/>
      </c:catAx>
      <c:valAx>
        <c:axId val="41302272"/>
        <c:scaling>
          <c:orientation val="minMax"/>
        </c:scaling>
        <c:axPos val="l"/>
        <c:majorGridlines/>
        <c:numFmt formatCode="_-* #,##0_р_._-;\-* #,##0_р_._-;_-* &quot;-&quot;_р_._-;_-@_-" sourceLinked="0"/>
        <c:tickLblPos val="nextTo"/>
        <c:crossAx val="41300736"/>
        <c:crosses val="autoZero"/>
        <c:crossBetween val="between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0.12054422174500939"/>
          <c:y val="7.5619714202391414E-2"/>
          <c:w val="8.9647055881871718E-2"/>
          <c:h val="0.23266743934414291"/>
        </c:manualLayout>
      </c:layout>
      <c:overlay val="1"/>
      <c:txPr>
        <a:bodyPr/>
        <a:lstStyle/>
        <a:p>
          <a:pPr>
            <a:defRPr sz="1200"/>
          </a:pPr>
          <a:endParaRPr lang="ru-RU"/>
        </a:p>
      </c:txPr>
    </c:legend>
    <c:plotVisOnly val="1"/>
  </c:chart>
  <c:txPr>
    <a:bodyPr/>
    <a:lstStyle/>
    <a:p>
      <a:pPr>
        <a:defRPr sz="1400" b="1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/>
              <a:t>Использовано  отходов, тысяч тонн</a:t>
            </a:r>
          </a:p>
        </c:rich>
      </c:tx>
      <c:overlay val="1"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Лист13!$C$11</c:f>
              <c:strCache>
                <c:ptCount val="1"/>
                <c:pt idx="0">
                  <c:v>2007</c:v>
                </c:pt>
              </c:strCache>
            </c:strRef>
          </c:tx>
          <c:cat>
            <c:strRef>
              <c:f>Лист13!$B$12:$B$18</c:f>
              <c:strCache>
                <c:ptCount val="7"/>
                <c:pt idx="0">
                  <c:v>НК "Газпромнефть"</c:v>
                </c:pt>
                <c:pt idx="1">
                  <c:v>НК "ЛУКОЙЛ"</c:v>
                </c:pt>
                <c:pt idx="2">
                  <c:v>НК РосНефть</c:v>
                </c:pt>
                <c:pt idx="3">
                  <c:v>НК РуссНефть</c:v>
                </c:pt>
                <c:pt idx="4">
                  <c:v>НК Славнефть</c:v>
                </c:pt>
                <c:pt idx="5">
                  <c:v>ОАО "Сургутнефтегаз"</c:v>
                </c:pt>
                <c:pt idx="6">
                  <c:v>ТНК ВР Менеджмент</c:v>
                </c:pt>
              </c:strCache>
            </c:strRef>
          </c:cat>
          <c:val>
            <c:numRef>
              <c:f>Лист13!$C$12:$C$18</c:f>
              <c:numCache>
                <c:formatCode>#,##0.0</c:formatCode>
                <c:ptCount val="7"/>
                <c:pt idx="0">
                  <c:v>7693.2160000000003</c:v>
                </c:pt>
                <c:pt idx="1">
                  <c:v>17718.527000000009</c:v>
                </c:pt>
                <c:pt idx="2">
                  <c:v>37376.021999999997</c:v>
                </c:pt>
                <c:pt idx="3">
                  <c:v>5535.7320000000009</c:v>
                </c:pt>
                <c:pt idx="4">
                  <c:v>17075.235999999997</c:v>
                </c:pt>
                <c:pt idx="5">
                  <c:v>294937.73400000023</c:v>
                </c:pt>
                <c:pt idx="6">
                  <c:v>8345.4</c:v>
                </c:pt>
              </c:numCache>
            </c:numRef>
          </c:val>
        </c:ser>
        <c:ser>
          <c:idx val="1"/>
          <c:order val="1"/>
          <c:tx>
            <c:strRef>
              <c:f>Лист13!$D$11</c:f>
              <c:strCache>
                <c:ptCount val="1"/>
                <c:pt idx="0">
                  <c:v>2008</c:v>
                </c:pt>
              </c:strCache>
            </c:strRef>
          </c:tx>
          <c:cat>
            <c:strRef>
              <c:f>Лист13!$B$12:$B$18</c:f>
              <c:strCache>
                <c:ptCount val="7"/>
                <c:pt idx="0">
                  <c:v>НК "Газпромнефть"</c:v>
                </c:pt>
                <c:pt idx="1">
                  <c:v>НК "ЛУКОЙЛ"</c:v>
                </c:pt>
                <c:pt idx="2">
                  <c:v>НК РосНефть</c:v>
                </c:pt>
                <c:pt idx="3">
                  <c:v>НК РуссНефть</c:v>
                </c:pt>
                <c:pt idx="4">
                  <c:v>НК Славнефть</c:v>
                </c:pt>
                <c:pt idx="5">
                  <c:v>ОАО "Сургутнефтегаз"</c:v>
                </c:pt>
                <c:pt idx="6">
                  <c:v>ТНК ВР Менеджмент</c:v>
                </c:pt>
              </c:strCache>
            </c:strRef>
          </c:cat>
          <c:val>
            <c:numRef>
              <c:f>Лист13!$D$12:$D$18</c:f>
              <c:numCache>
                <c:formatCode>#,##0.0</c:formatCode>
                <c:ptCount val="7"/>
                <c:pt idx="0">
                  <c:v>2037.36</c:v>
                </c:pt>
                <c:pt idx="1">
                  <c:v>77181.674000000057</c:v>
                </c:pt>
                <c:pt idx="2">
                  <c:v>50987.588000000003</c:v>
                </c:pt>
                <c:pt idx="3">
                  <c:v>1180.796</c:v>
                </c:pt>
                <c:pt idx="4">
                  <c:v>50556.090999999993</c:v>
                </c:pt>
                <c:pt idx="5">
                  <c:v>301750.9430000002</c:v>
                </c:pt>
                <c:pt idx="6">
                  <c:v>81496.194999999992</c:v>
                </c:pt>
              </c:numCache>
            </c:numRef>
          </c:val>
        </c:ser>
        <c:ser>
          <c:idx val="2"/>
          <c:order val="2"/>
          <c:tx>
            <c:strRef>
              <c:f>Лист13!$E$11</c:f>
              <c:strCache>
                <c:ptCount val="1"/>
                <c:pt idx="0">
                  <c:v>2009</c:v>
                </c:pt>
              </c:strCache>
            </c:strRef>
          </c:tx>
          <c:cat>
            <c:strRef>
              <c:f>Лист13!$B$12:$B$18</c:f>
              <c:strCache>
                <c:ptCount val="7"/>
                <c:pt idx="0">
                  <c:v>НК "Газпромнефть"</c:v>
                </c:pt>
                <c:pt idx="1">
                  <c:v>НК "ЛУКОЙЛ"</c:v>
                </c:pt>
                <c:pt idx="2">
                  <c:v>НК РосНефть</c:v>
                </c:pt>
                <c:pt idx="3">
                  <c:v>НК РуссНефть</c:v>
                </c:pt>
                <c:pt idx="4">
                  <c:v>НК Славнефть</c:v>
                </c:pt>
                <c:pt idx="5">
                  <c:v>ОАО "Сургутнефтегаз"</c:v>
                </c:pt>
                <c:pt idx="6">
                  <c:v>ТНК ВР Менеджмент</c:v>
                </c:pt>
              </c:strCache>
            </c:strRef>
          </c:cat>
          <c:val>
            <c:numRef>
              <c:f>Лист13!$E$12:$E$18</c:f>
              <c:numCache>
                <c:formatCode>#,##0.0</c:formatCode>
                <c:ptCount val="7"/>
                <c:pt idx="0">
                  <c:v>81406.242999999929</c:v>
                </c:pt>
                <c:pt idx="1">
                  <c:v>131851.36599999998</c:v>
                </c:pt>
                <c:pt idx="2">
                  <c:v>108542.872</c:v>
                </c:pt>
                <c:pt idx="3">
                  <c:v>8.7160000000000011</c:v>
                </c:pt>
                <c:pt idx="4">
                  <c:v>53831.092999999993</c:v>
                </c:pt>
                <c:pt idx="5">
                  <c:v>376472.43099999998</c:v>
                </c:pt>
                <c:pt idx="6">
                  <c:v>49716.444000000003</c:v>
                </c:pt>
              </c:numCache>
            </c:numRef>
          </c:val>
        </c:ser>
        <c:axId val="41328640"/>
        <c:axId val="41330176"/>
      </c:barChart>
      <c:catAx>
        <c:axId val="41328640"/>
        <c:scaling>
          <c:orientation val="minMax"/>
        </c:scaling>
        <c:axPos val="b"/>
        <c:tickLblPos val="nextTo"/>
        <c:crossAx val="41330176"/>
        <c:crosses val="autoZero"/>
        <c:auto val="1"/>
        <c:lblAlgn val="ctr"/>
        <c:lblOffset val="100"/>
      </c:catAx>
      <c:valAx>
        <c:axId val="41330176"/>
        <c:scaling>
          <c:orientation val="minMax"/>
          <c:max val="600000"/>
        </c:scaling>
        <c:axPos val="l"/>
        <c:majorGridlines/>
        <c:numFmt formatCode="#,##0" sourceLinked="0"/>
        <c:tickLblPos val="nextTo"/>
        <c:crossAx val="41328640"/>
        <c:crosses val="autoZero"/>
        <c:crossBetween val="between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0.87835037633528412"/>
          <c:y val="9.6174154701250597E-2"/>
          <c:w val="8.9485599474044553E-2"/>
          <c:h val="0.21102711385023681"/>
        </c:manualLayout>
      </c:layout>
      <c:overlay val="1"/>
      <c:txPr>
        <a:bodyPr/>
        <a:lstStyle/>
        <a:p>
          <a:pPr>
            <a:defRPr sz="900"/>
          </a:pPr>
          <a:endParaRPr lang="ru-RU"/>
        </a:p>
      </c:txPr>
    </c:legend>
    <c:plotVisOnly val="1"/>
  </c:chart>
  <c:txPr>
    <a:bodyPr/>
    <a:lstStyle/>
    <a:p>
      <a:pPr>
        <a:defRPr sz="1050" b="1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/>
              <a:t>Обезврежено отходов, тысяч тонн</a:t>
            </a:r>
          </a:p>
        </c:rich>
      </c:tx>
      <c:overlay val="1"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Лист13!$C$20</c:f>
              <c:strCache>
                <c:ptCount val="1"/>
                <c:pt idx="0">
                  <c:v>2007</c:v>
                </c:pt>
              </c:strCache>
            </c:strRef>
          </c:tx>
          <c:cat>
            <c:strRef>
              <c:f>Лист13!$B$21:$B$27</c:f>
              <c:strCache>
                <c:ptCount val="7"/>
                <c:pt idx="0">
                  <c:v>НК "Газпромнефть"</c:v>
                </c:pt>
                <c:pt idx="1">
                  <c:v>НК "ЛУКОЙЛ"</c:v>
                </c:pt>
                <c:pt idx="2">
                  <c:v>НК РосНефть</c:v>
                </c:pt>
                <c:pt idx="3">
                  <c:v>НК РуссНефть</c:v>
                </c:pt>
                <c:pt idx="4">
                  <c:v>НК Славнефть</c:v>
                </c:pt>
                <c:pt idx="5">
                  <c:v>ОАО "Сургутнефтегаз"</c:v>
                </c:pt>
                <c:pt idx="6">
                  <c:v>ТНК ВР Менеджмент</c:v>
                </c:pt>
              </c:strCache>
            </c:strRef>
          </c:cat>
          <c:val>
            <c:numRef>
              <c:f>Лист13!$C$21:$C$27</c:f>
              <c:numCache>
                <c:formatCode>#,##0.0</c:formatCode>
                <c:ptCount val="7"/>
                <c:pt idx="0">
                  <c:v>2.0979999999999999</c:v>
                </c:pt>
                <c:pt idx="1">
                  <c:v>8602.599000000002</c:v>
                </c:pt>
                <c:pt idx="2">
                  <c:v>0</c:v>
                </c:pt>
                <c:pt idx="3">
                  <c:v>1722.8439999999998</c:v>
                </c:pt>
                <c:pt idx="4">
                  <c:v>20.259999999999987</c:v>
                </c:pt>
                <c:pt idx="5">
                  <c:v>16869.507999999998</c:v>
                </c:pt>
                <c:pt idx="6">
                  <c:v>222.54</c:v>
                </c:pt>
              </c:numCache>
            </c:numRef>
          </c:val>
        </c:ser>
        <c:ser>
          <c:idx val="1"/>
          <c:order val="1"/>
          <c:tx>
            <c:strRef>
              <c:f>Лист13!$D$20</c:f>
              <c:strCache>
                <c:ptCount val="1"/>
                <c:pt idx="0">
                  <c:v>2008</c:v>
                </c:pt>
              </c:strCache>
            </c:strRef>
          </c:tx>
          <c:cat>
            <c:strRef>
              <c:f>Лист13!$B$21:$B$27</c:f>
              <c:strCache>
                <c:ptCount val="7"/>
                <c:pt idx="0">
                  <c:v>НК "Газпромнефть"</c:v>
                </c:pt>
                <c:pt idx="1">
                  <c:v>НК "ЛУКОЙЛ"</c:v>
                </c:pt>
                <c:pt idx="2">
                  <c:v>НК РосНефть</c:v>
                </c:pt>
                <c:pt idx="3">
                  <c:v>НК РуссНефть</c:v>
                </c:pt>
                <c:pt idx="4">
                  <c:v>НК Славнефть</c:v>
                </c:pt>
                <c:pt idx="5">
                  <c:v>ОАО "Сургутнефтегаз"</c:v>
                </c:pt>
                <c:pt idx="6">
                  <c:v>ТНК ВР Менеджмент</c:v>
                </c:pt>
              </c:strCache>
            </c:strRef>
          </c:cat>
          <c:val>
            <c:numRef>
              <c:f>Лист13!$D$21:$D$27</c:f>
              <c:numCache>
                <c:formatCode>#,##0.0</c:formatCode>
                <c:ptCount val="7"/>
                <c:pt idx="0">
                  <c:v>12859.365999999982</c:v>
                </c:pt>
                <c:pt idx="1">
                  <c:v>29257.932999999994</c:v>
                </c:pt>
                <c:pt idx="2">
                  <c:v>0</c:v>
                </c:pt>
                <c:pt idx="3">
                  <c:v>58.442000000000007</c:v>
                </c:pt>
                <c:pt idx="4">
                  <c:v>2991.8300000000017</c:v>
                </c:pt>
                <c:pt idx="5">
                  <c:v>20042.255999999998</c:v>
                </c:pt>
                <c:pt idx="6">
                  <c:v>308.08799999999979</c:v>
                </c:pt>
              </c:numCache>
            </c:numRef>
          </c:val>
        </c:ser>
        <c:ser>
          <c:idx val="2"/>
          <c:order val="2"/>
          <c:tx>
            <c:strRef>
              <c:f>Лист13!$E$20</c:f>
              <c:strCache>
                <c:ptCount val="1"/>
                <c:pt idx="0">
                  <c:v>2009</c:v>
                </c:pt>
              </c:strCache>
            </c:strRef>
          </c:tx>
          <c:cat>
            <c:strRef>
              <c:f>Лист13!$B$21:$B$27</c:f>
              <c:strCache>
                <c:ptCount val="7"/>
                <c:pt idx="0">
                  <c:v>НК "Газпромнефть"</c:v>
                </c:pt>
                <c:pt idx="1">
                  <c:v>НК "ЛУКОЙЛ"</c:v>
                </c:pt>
                <c:pt idx="2">
                  <c:v>НК РосНефть</c:v>
                </c:pt>
                <c:pt idx="3">
                  <c:v>НК РуссНефть</c:v>
                </c:pt>
                <c:pt idx="4">
                  <c:v>НК Славнефть</c:v>
                </c:pt>
                <c:pt idx="5">
                  <c:v>ОАО "Сургутнефтегаз"</c:v>
                </c:pt>
                <c:pt idx="6">
                  <c:v>ТНК ВР Менеджмент</c:v>
                </c:pt>
              </c:strCache>
            </c:strRef>
          </c:cat>
          <c:val>
            <c:numRef>
              <c:f>Лист13!$E$21:$E$27</c:f>
              <c:numCache>
                <c:formatCode>#,##0.0</c:formatCode>
                <c:ptCount val="7"/>
                <c:pt idx="0">
                  <c:v>14.053000000000004</c:v>
                </c:pt>
                <c:pt idx="1">
                  <c:v>6219.81</c:v>
                </c:pt>
                <c:pt idx="2">
                  <c:v>7.4619999999999997</c:v>
                </c:pt>
                <c:pt idx="3">
                  <c:v>70.714000000000027</c:v>
                </c:pt>
                <c:pt idx="4">
                  <c:v>16.236999999999988</c:v>
                </c:pt>
                <c:pt idx="5">
                  <c:v>25570.610999999986</c:v>
                </c:pt>
                <c:pt idx="6">
                  <c:v>408.00300000000004</c:v>
                </c:pt>
              </c:numCache>
            </c:numRef>
          </c:val>
        </c:ser>
        <c:axId val="41348096"/>
        <c:axId val="36651776"/>
      </c:barChart>
      <c:catAx>
        <c:axId val="41348096"/>
        <c:scaling>
          <c:orientation val="minMax"/>
        </c:scaling>
        <c:axPos val="b"/>
        <c:tickLblPos val="nextTo"/>
        <c:crossAx val="36651776"/>
        <c:crosses val="autoZero"/>
        <c:auto val="1"/>
        <c:lblAlgn val="ctr"/>
        <c:lblOffset val="100"/>
      </c:catAx>
      <c:valAx>
        <c:axId val="36651776"/>
        <c:scaling>
          <c:orientation val="minMax"/>
          <c:max val="60000"/>
        </c:scaling>
        <c:axPos val="l"/>
        <c:majorGridlines/>
        <c:numFmt formatCode="#,##0" sourceLinked="0"/>
        <c:tickLblPos val="nextTo"/>
        <c:crossAx val="41348096"/>
        <c:crosses val="autoZero"/>
        <c:crossBetween val="between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0.85759864391951091"/>
          <c:y val="5.9609215514727337E-2"/>
          <c:w val="9.4102242901455524E-2"/>
          <c:h val="0.22745803001039996"/>
        </c:manualLayout>
      </c:layout>
      <c:overlay val="1"/>
    </c:legend>
    <c:plotVisOnly val="1"/>
  </c:chart>
  <c:spPr>
    <a:noFill/>
  </c:spPr>
  <c:txPr>
    <a:bodyPr/>
    <a:lstStyle/>
    <a:p>
      <a:pPr>
        <a:defRPr sz="1100" b="1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Лист2!$C$3</c:f>
              <c:strCache>
                <c:ptCount val="1"/>
                <c:pt idx="0">
                  <c:v> Коэффициент утилизации газа: %</c:v>
                </c:pt>
              </c:strCache>
            </c:strRef>
          </c:tx>
          <c:dLbls>
            <c:numFmt formatCode="#,##0.0" sourceLinked="0"/>
            <c:showVal val="1"/>
          </c:dLbls>
          <c:cat>
            <c:strRef>
              <c:f>Лист2!$B$4:$B$10</c:f>
              <c:strCache>
                <c:ptCount val="7"/>
                <c:pt idx="0">
                  <c:v>НК Лукойл</c:v>
                </c:pt>
                <c:pt idx="1">
                  <c:v>ОАО Сургутнефтегаз</c:v>
                </c:pt>
                <c:pt idx="2">
                  <c:v>ТНК ВР-Менеджмент</c:v>
                </c:pt>
                <c:pt idx="3">
                  <c:v>НК Славнефть</c:v>
                </c:pt>
                <c:pt idx="4">
                  <c:v>НК Газпромнефть</c:v>
                </c:pt>
                <c:pt idx="5">
                  <c:v>НК Русснефть</c:v>
                </c:pt>
                <c:pt idx="6">
                  <c:v>НК Роснефть </c:v>
                </c:pt>
              </c:strCache>
            </c:strRef>
          </c:cat>
          <c:val>
            <c:numRef>
              <c:f>Лист2!$C$4:$C$10</c:f>
              <c:numCache>
                <c:formatCode>General</c:formatCode>
                <c:ptCount val="7"/>
                <c:pt idx="0">
                  <c:v>87.960000000000022</c:v>
                </c:pt>
                <c:pt idx="1">
                  <c:v>97.6</c:v>
                </c:pt>
                <c:pt idx="2">
                  <c:v>89.61</c:v>
                </c:pt>
                <c:pt idx="3">
                  <c:v>70.88</c:v>
                </c:pt>
                <c:pt idx="4">
                  <c:v>42.67</c:v>
                </c:pt>
                <c:pt idx="5">
                  <c:v>69.02</c:v>
                </c:pt>
                <c:pt idx="6">
                  <c:v>65.040000000000006</c:v>
                </c:pt>
              </c:numCache>
            </c:numRef>
          </c:val>
        </c:ser>
        <c:axId val="35191040"/>
        <c:axId val="36507648"/>
      </c:barChart>
      <c:catAx>
        <c:axId val="35191040"/>
        <c:scaling>
          <c:orientation val="minMax"/>
        </c:scaling>
        <c:axPos val="b"/>
        <c:numFmt formatCode="General" sourceLinked="1"/>
        <c:tickLblPos val="nextTo"/>
        <c:crossAx val="36507648"/>
        <c:crosses val="autoZero"/>
        <c:auto val="1"/>
        <c:lblAlgn val="ctr"/>
        <c:lblOffset val="100"/>
      </c:catAx>
      <c:valAx>
        <c:axId val="36507648"/>
        <c:scaling>
          <c:orientation val="minMax"/>
          <c:max val="100"/>
        </c:scaling>
        <c:axPos val="l"/>
        <c:majorGridlines/>
        <c:numFmt formatCode="General" sourceLinked="1"/>
        <c:tickLblPos val="nextTo"/>
        <c:crossAx val="35191040"/>
        <c:crosses val="autoZero"/>
        <c:crossBetween val="between"/>
        <c:majorUnit val="2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7.8510986392022503E-2"/>
          <c:y val="0.13432057095354671"/>
          <c:w val="0.90019439532353762"/>
          <c:h val="0.60642005799124277"/>
        </c:manualLayout>
      </c:layout>
      <c:barChart>
        <c:barDir val="col"/>
        <c:grouping val="clustered"/>
        <c:ser>
          <c:idx val="0"/>
          <c:order val="0"/>
          <c:tx>
            <c:v>5 лет</c:v>
          </c:tx>
          <c:dLbls>
            <c:dLbl>
              <c:idx val="5"/>
              <c:layout>
                <c:manualLayout>
                  <c:x val="0"/>
                  <c:y val="5.7502247266304025E-3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Лист5!$A$6:$A$14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Лист5!$B$6:$B$14</c:f>
              <c:numCache>
                <c:formatCode>0</c:formatCode>
                <c:ptCount val="9"/>
                <c:pt idx="0">
                  <c:v>227.83300250768661</c:v>
                </c:pt>
                <c:pt idx="1">
                  <c:v>0</c:v>
                </c:pt>
                <c:pt idx="2">
                  <c:v>387.79500804096403</c:v>
                </c:pt>
                <c:pt idx="3">
                  <c:v>353.75300176814193</c:v>
                </c:pt>
                <c:pt idx="4">
                  <c:v>1735.9029701501131</c:v>
                </c:pt>
                <c:pt idx="5">
                  <c:v>30.092999935150129</c:v>
                </c:pt>
                <c:pt idx="6">
                  <c:v>502.07500055432331</c:v>
                </c:pt>
                <c:pt idx="7">
                  <c:v>81.860004186630249</c:v>
                </c:pt>
                <c:pt idx="8">
                  <c:v>146.35199888795665</c:v>
                </c:pt>
              </c:numCache>
            </c:numRef>
          </c:val>
        </c:ser>
        <c:ser>
          <c:idx val="1"/>
          <c:order val="1"/>
          <c:tx>
            <c:v>10 лет</c:v>
          </c:tx>
          <c:dLbls>
            <c:dLbl>
              <c:idx val="4"/>
              <c:layout>
                <c:manualLayout>
                  <c:x val="1.9358743894945761E-3"/>
                  <c:y val="3.8334831510869385E-3"/>
                </c:manualLayout>
              </c:layout>
              <c:showVal val="1"/>
            </c:dLbl>
            <c:dLbl>
              <c:idx val="7"/>
              <c:layout>
                <c:manualLayout>
                  <c:x val="0"/>
                  <c:y val="5.7502247266304025E-3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Лист5!$A$6:$A$14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Лист5!$C$6:$C$14</c:f>
              <c:numCache>
                <c:formatCode>0</c:formatCode>
                <c:ptCount val="9"/>
                <c:pt idx="0">
                  <c:v>1260.6026877760887</c:v>
                </c:pt>
                <c:pt idx="1">
                  <c:v>194.20499783754349</c:v>
                </c:pt>
                <c:pt idx="2">
                  <c:v>159.51599794626236</c:v>
                </c:pt>
                <c:pt idx="3">
                  <c:v>57.180000305175867</c:v>
                </c:pt>
                <c:pt idx="4">
                  <c:v>2961.372075766325</c:v>
                </c:pt>
                <c:pt idx="5">
                  <c:v>127.04299819469429</c:v>
                </c:pt>
                <c:pt idx="6">
                  <c:v>880.44899456202984</c:v>
                </c:pt>
                <c:pt idx="7">
                  <c:v>2855.7599729858352</c:v>
                </c:pt>
                <c:pt idx="8">
                  <c:v>243.34199518151578</c:v>
                </c:pt>
              </c:numCache>
            </c:numRef>
          </c:val>
        </c:ser>
        <c:ser>
          <c:idx val="2"/>
          <c:order val="2"/>
          <c:tx>
            <c:v>15 лет</c:v>
          </c:tx>
          <c:dLbls>
            <c:dLbl>
              <c:idx val="3"/>
              <c:layout>
                <c:manualLayout>
                  <c:x val="0"/>
                  <c:y val="7.0640166777540207E-3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Лист5!$A$6:$A$14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Лист5!$D$6:$D$14</c:f>
              <c:numCache>
                <c:formatCode>0</c:formatCode>
                <c:ptCount val="9"/>
                <c:pt idx="0">
                  <c:v>468.47295111417765</c:v>
                </c:pt>
                <c:pt idx="1">
                  <c:v>206.78499341011045</c:v>
                </c:pt>
                <c:pt idx="2">
                  <c:v>993.35699915140719</c:v>
                </c:pt>
                <c:pt idx="3">
                  <c:v>121.73999178409576</c:v>
                </c:pt>
                <c:pt idx="4">
                  <c:v>1763.4859960004687</c:v>
                </c:pt>
                <c:pt idx="5">
                  <c:v>318.77499490976385</c:v>
                </c:pt>
                <c:pt idx="6">
                  <c:v>1156.568987667561</c:v>
                </c:pt>
                <c:pt idx="7">
                  <c:v>1882.0150503963232</c:v>
                </c:pt>
                <c:pt idx="8">
                  <c:v>34.379000313580036</c:v>
                </c:pt>
              </c:numCache>
            </c:numRef>
          </c:val>
        </c:ser>
        <c:ser>
          <c:idx val="3"/>
          <c:order val="3"/>
          <c:tx>
            <c:v>&gt;15 лет</c:v>
          </c:tx>
          <c:dLbls>
            <c:dLbl>
              <c:idx val="0"/>
              <c:layout>
                <c:manualLayout>
                  <c:x val="0"/>
                  <c:y val="-7.6669663021738761E-3"/>
                </c:manualLayout>
              </c:layout>
              <c:dLblPos val="ctr"/>
              <c:showVal val="1"/>
            </c:dLbl>
            <c:dLbl>
              <c:idx val="2"/>
              <c:layout>
                <c:manualLayout>
                  <c:x val="0"/>
                  <c:y val="-0.17895508916976899"/>
                </c:manualLayout>
              </c:layout>
              <c:dLblPos val="ctr"/>
              <c:showVal val="1"/>
            </c:dLbl>
            <c:dLbl>
              <c:idx val="3"/>
              <c:layout>
                <c:manualLayout>
                  <c:x val="0"/>
                  <c:y val="-3.0775776250153253E-2"/>
                </c:manualLayout>
              </c:layout>
              <c:dLblPos val="ctr"/>
              <c:showVal val="1"/>
            </c:dLbl>
            <c:dLbl>
              <c:idx val="4"/>
              <c:layout>
                <c:manualLayout>
                  <c:x val="7.0981240966782352E-17"/>
                  <c:y val="-4.7093444518360193E-2"/>
                </c:manualLayout>
              </c:layout>
              <c:dLblPos val="ctr"/>
              <c:showVal val="1"/>
            </c:dLbl>
            <c:dLbl>
              <c:idx val="5"/>
              <c:layout>
                <c:manualLayout>
                  <c:x val="0"/>
                  <c:y val="-6.3576150099786191E-2"/>
                </c:manualLayout>
              </c:layout>
              <c:dLblPos val="ctr"/>
              <c:showVal val="1"/>
            </c:dLbl>
            <c:dLbl>
              <c:idx val="6"/>
              <c:layout>
                <c:manualLayout>
                  <c:x val="0"/>
                  <c:y val="-0.11850305143271612"/>
                </c:manualLayout>
              </c:layout>
              <c:dLblPos val="ctr"/>
              <c:showVal val="1"/>
            </c:dLbl>
            <c:dLbl>
              <c:idx val="7"/>
              <c:layout>
                <c:manualLayout>
                  <c:x val="0"/>
                  <c:y val="-4.9448116744278063E-2"/>
                </c:manualLayout>
              </c:layout>
              <c:dLblPos val="ctr"/>
              <c:showVal val="1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Val val="1"/>
          </c:dLbls>
          <c:cat>
            <c:strRef>
              <c:f>Лист5!$A$6:$A$14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Лист5!$E$6:$E$14</c:f>
              <c:numCache>
                <c:formatCode>0</c:formatCode>
                <c:ptCount val="9"/>
                <c:pt idx="0">
                  <c:v>72.428003698587432</c:v>
                </c:pt>
                <c:pt idx="1">
                  <c:v>35.805001139640794</c:v>
                </c:pt>
                <c:pt idx="2">
                  <c:v>1516.3044610396028</c:v>
                </c:pt>
                <c:pt idx="3">
                  <c:v>179.58999526500676</c:v>
                </c:pt>
                <c:pt idx="4">
                  <c:v>285.24940448999405</c:v>
                </c:pt>
                <c:pt idx="5">
                  <c:v>374.17300772666925</c:v>
                </c:pt>
                <c:pt idx="6">
                  <c:v>5116.1450996771537</c:v>
                </c:pt>
                <c:pt idx="7">
                  <c:v>346.58400276303291</c:v>
                </c:pt>
                <c:pt idx="8">
                  <c:v>0</c:v>
                </c:pt>
              </c:numCache>
            </c:numRef>
          </c:val>
        </c:ser>
        <c:gapWidth val="75"/>
        <c:axId val="36565376"/>
        <c:axId val="36566912"/>
      </c:barChart>
      <c:catAx>
        <c:axId val="36565376"/>
        <c:scaling>
          <c:orientation val="minMax"/>
        </c:scaling>
        <c:axPos val="b"/>
        <c:majorTickMark val="none"/>
        <c:tickLblPos val="nextTo"/>
        <c:crossAx val="36566912"/>
        <c:crosses val="autoZero"/>
        <c:auto val="1"/>
        <c:lblAlgn val="ctr"/>
        <c:lblOffset val="100"/>
      </c:catAx>
      <c:valAx>
        <c:axId val="36566912"/>
        <c:scaling>
          <c:orientation val="minMax"/>
          <c:max val="5200"/>
          <c:min val="0"/>
        </c:scaling>
        <c:axPos val="l"/>
        <c:majorGridlines/>
        <c:numFmt formatCode="0" sourceLinked="1"/>
        <c:majorTickMark val="none"/>
        <c:tickLblPos val="nextTo"/>
        <c:crossAx val="365653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1997683612874765"/>
          <c:y val="0.1900619099468295"/>
          <c:w val="0.6658378990244892"/>
          <c:h val="2.7281765924105493E-2"/>
        </c:manualLayout>
      </c:layout>
    </c:legend>
    <c:plotVisOnly val="1"/>
  </c:chart>
  <c:txPr>
    <a:bodyPr/>
    <a:lstStyle/>
    <a:p>
      <a:pPr>
        <a:defRPr sz="12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9.6491224311246807E-2"/>
          <c:y val="1.2673976500600976E-2"/>
          <c:w val="0.88355412716267556"/>
          <c:h val="0.70207046549087992"/>
        </c:manualLayout>
      </c:layout>
      <c:barChart>
        <c:barDir val="col"/>
        <c:grouping val="clustered"/>
        <c:ser>
          <c:idx val="0"/>
          <c:order val="0"/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реконстр)'!$B$32:$B$286</c:f>
            </c:numRef>
          </c:val>
        </c:ser>
        <c:ser>
          <c:idx val="1"/>
          <c:order val="1"/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реконстр)'!$C$32:$C$286</c:f>
            </c:numRef>
          </c:val>
        </c:ser>
        <c:ser>
          <c:idx val="2"/>
          <c:order val="2"/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реконстр)'!$D$32:$D$286</c:f>
            </c:numRef>
          </c:val>
        </c:ser>
        <c:ser>
          <c:idx val="3"/>
          <c:order val="3"/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реконстр)'!$E$32:$E$286</c:f>
            </c:numRef>
          </c:val>
        </c:ser>
        <c:ser>
          <c:idx val="4"/>
          <c:order val="4"/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реконстр)'!$F$32:$F$286</c:f>
            </c:numRef>
          </c:val>
        </c:ser>
        <c:ser>
          <c:idx val="5"/>
          <c:order val="5"/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реконстр)'!$G$32:$G$286</c:f>
            </c:numRef>
          </c:val>
        </c:ser>
        <c:ser>
          <c:idx val="6"/>
          <c:order val="6"/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реконстр)'!$H$32:$H$286</c:f>
            </c:numRef>
          </c:val>
        </c:ser>
        <c:ser>
          <c:idx val="7"/>
          <c:order val="7"/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реконстр)'!$I$32:$I$286</c:f>
            </c:numRef>
          </c:val>
        </c:ser>
        <c:ser>
          <c:idx val="8"/>
          <c:order val="8"/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реконстр)'!$J$32:$J$286</c:f>
            </c:numRef>
          </c:val>
        </c:ser>
        <c:ser>
          <c:idx val="9"/>
          <c:order val="9"/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реконстр)'!$K$32:$K$286</c:f>
            </c:numRef>
          </c:val>
        </c:ser>
        <c:ser>
          <c:idx val="10"/>
          <c:order val="10"/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реконстр)'!$L$32:$L$286</c:f>
            </c:numRef>
          </c:val>
        </c:ser>
        <c:ser>
          <c:idx val="11"/>
          <c:order val="11"/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реконстр)'!$M$32:$M$286</c:f>
            </c:numRef>
          </c:val>
        </c:ser>
        <c:ser>
          <c:idx val="12"/>
          <c:order val="12"/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реконстр)'!$N$32:$N$286</c:f>
            </c:numRef>
          </c:val>
        </c:ser>
        <c:ser>
          <c:idx val="13"/>
          <c:order val="13"/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реконстр)'!$O$32:$O$286</c:f>
            </c:numRef>
          </c:val>
        </c:ser>
        <c:ser>
          <c:idx val="14"/>
          <c:order val="14"/>
          <c:tx>
            <c:v>5 ЛЕТ</c:v>
          </c:tx>
          <c:dLbls>
            <c:numFmt formatCode="#,##0" sourceLinked="0"/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реконстр)'!$P$32:$P$286</c:f>
              <c:numCache>
                <c:formatCode>0.00</c:formatCode>
                <c:ptCount val="9"/>
                <c:pt idx="0">
                  <c:v>322.76899976283261</c:v>
                </c:pt>
                <c:pt idx="1">
                  <c:v>0</c:v>
                </c:pt>
                <c:pt idx="2">
                  <c:v>0</c:v>
                </c:pt>
                <c:pt idx="3" formatCode="0">
                  <c:v>176.30300083756447</c:v>
                </c:pt>
                <c:pt idx="4" formatCode="0">
                  <c:v>181.8564995974306</c:v>
                </c:pt>
                <c:pt idx="5" formatCode="0">
                  <c:v>82.108500480651728</c:v>
                </c:pt>
                <c:pt idx="6" formatCode="0">
                  <c:v>342.42999458312983</c:v>
                </c:pt>
                <c:pt idx="7" formatCode="0">
                  <c:v>18.289999961853027</c:v>
                </c:pt>
                <c:pt idx="8" formatCode="0">
                  <c:v>114.84599886834621</c:v>
                </c:pt>
              </c:numCache>
            </c:numRef>
          </c:val>
        </c:ser>
        <c:ser>
          <c:idx val="15"/>
          <c:order val="15"/>
          <c:tx>
            <c:v>10 лет</c:v>
          </c:tx>
          <c:dLbls>
            <c:numFmt formatCode="#,##0" sourceLinked="0"/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реконстр)'!$Q$32:$Q$286</c:f>
              <c:numCache>
                <c:formatCode>0.00</c:formatCode>
                <c:ptCount val="9"/>
                <c:pt idx="0">
                  <c:v>296.18100394308522</c:v>
                </c:pt>
                <c:pt idx="1">
                  <c:v>0.23100000619888306</c:v>
                </c:pt>
                <c:pt idx="2">
                  <c:v>378.8529855310922</c:v>
                </c:pt>
                <c:pt idx="3" formatCode="0">
                  <c:v>0</c:v>
                </c:pt>
                <c:pt idx="4" formatCode="0">
                  <c:v>1318.5849642418304</c:v>
                </c:pt>
                <c:pt idx="5" formatCode="0">
                  <c:v>27.437000572681427</c:v>
                </c:pt>
                <c:pt idx="6" formatCode="0">
                  <c:v>1241.1359952762723</c:v>
                </c:pt>
                <c:pt idx="7" formatCode="0">
                  <c:v>411.04300293326378</c:v>
                </c:pt>
                <c:pt idx="8" formatCode="0">
                  <c:v>93.522502593695918</c:v>
                </c:pt>
              </c:numCache>
            </c:numRef>
          </c:val>
        </c:ser>
        <c:ser>
          <c:idx val="16"/>
          <c:order val="16"/>
          <c:tx>
            <c:v>15 лет</c:v>
          </c:tx>
          <c:dLbls>
            <c:numFmt formatCode="#,##0" sourceLinked="0"/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реконстр)'!$R$32:$R$286</c:f>
              <c:numCache>
                <c:formatCode>0.00</c:formatCode>
                <c:ptCount val="9"/>
                <c:pt idx="0">
                  <c:v>481.10898891091347</c:v>
                </c:pt>
                <c:pt idx="1">
                  <c:v>0</c:v>
                </c:pt>
                <c:pt idx="2">
                  <c:v>442.82599684596062</c:v>
                </c:pt>
                <c:pt idx="3" formatCode="0">
                  <c:v>189.89999318122858</c:v>
                </c:pt>
                <c:pt idx="4" formatCode="0">
                  <c:v>2463.9349443167448</c:v>
                </c:pt>
                <c:pt idx="5" formatCode="0">
                  <c:v>97.492000102996684</c:v>
                </c:pt>
                <c:pt idx="6" formatCode="0">
                  <c:v>540.50598627328873</c:v>
                </c:pt>
                <c:pt idx="7" formatCode="0">
                  <c:v>3436.8990233540562</c:v>
                </c:pt>
                <c:pt idx="8" formatCode="0">
                  <c:v>12.700000762939448</c:v>
                </c:pt>
              </c:numCache>
            </c:numRef>
          </c:val>
        </c:ser>
        <c:ser>
          <c:idx val="17"/>
          <c:order val="17"/>
          <c:tx>
            <c:v>&gt;15 лет</c:v>
          </c:tx>
          <c:dLbls>
            <c:dLbl>
              <c:idx val="1"/>
              <c:layout>
                <c:manualLayout>
                  <c:x val="0"/>
                  <c:y val="-4.3453401943968122E-2"/>
                </c:manualLayout>
              </c:layout>
              <c:dLblPos val="ctr"/>
              <c:showVal val="1"/>
            </c:dLbl>
            <c:dLbl>
              <c:idx val="2"/>
              <c:layout>
                <c:manualLayout>
                  <c:x val="0"/>
                  <c:y val="-0.20125786163522041"/>
                </c:manualLayout>
              </c:layout>
              <c:dLblPos val="ctr"/>
              <c:showVal val="1"/>
            </c:dLbl>
            <c:dLbl>
              <c:idx val="3"/>
              <c:layout>
                <c:manualLayout>
                  <c:x val="0"/>
                  <c:y val="-3.4305317324185319E-2"/>
                </c:manualLayout>
              </c:layout>
              <c:dLblPos val="ctr"/>
              <c:showVal val="1"/>
            </c:dLbl>
            <c:dLbl>
              <c:idx val="4"/>
              <c:layout>
                <c:manualLayout>
                  <c:x val="-6.6514726703125483E-17"/>
                  <c:y val="-0.14179531160663264"/>
                </c:manualLayout>
              </c:layout>
              <c:dLblPos val="ctr"/>
              <c:showVal val="1"/>
            </c:dLbl>
            <c:dLbl>
              <c:idx val="5"/>
              <c:layout>
                <c:manualLayout>
                  <c:x val="0"/>
                  <c:y val="-5.2601486563750785E-2"/>
                </c:manualLayout>
              </c:layout>
              <c:dLblPos val="ctr"/>
              <c:showVal val="1"/>
            </c:dLbl>
            <c:dLbl>
              <c:idx val="6"/>
              <c:layout>
                <c:manualLayout>
                  <c:x val="0"/>
                  <c:y val="-0.18296169239565471"/>
                </c:manualLayout>
              </c:layout>
              <c:dLblPos val="ctr"/>
              <c:showVal val="1"/>
            </c:dLbl>
            <c:dLbl>
              <c:idx val="7"/>
              <c:layout>
                <c:manualLayout>
                  <c:x val="0"/>
                  <c:y val="-5.7175528873642079E-2"/>
                </c:manualLayout>
              </c:layout>
              <c:dLblPos val="ctr"/>
              <c:showVal val="1"/>
            </c:dLbl>
            <c:numFmt formatCode="#,##0" sourceLinked="0"/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Val val="1"/>
          </c:dLbls>
          <c:cat>
            <c:strRef>
              <c:f>'н.с.(необх реконстр)'!$A$32:$A$286</c:f>
              <c:strCache>
                <c:ptCount val="9"/>
                <c:pt idx="0">
                  <c:v>ОАО НК «СЛАВНЕФТЬ»</c:v>
                </c:pt>
                <c:pt idx="1">
                  <c:v>ОАО «ТОМСКНЕФТЬ»</c:v>
                </c:pt>
                <c:pt idx="2">
                  <c:v>ООО «РН-ЮГАНСКНЕФТЕГАЗ»</c:v>
                </c:pt>
                <c:pt idx="3">
                  <c:v>ОАО «ГАЗПРОМНЕФТЬ»</c:v>
                </c:pt>
                <c:pt idx="4">
                  <c:v>ОАО НК «ЛУКОЙЛ»</c:v>
                </c:pt>
                <c:pt idx="5">
                  <c:v>ОАО НК «РУССНЕФТЬ»</c:v>
                </c:pt>
                <c:pt idx="6">
                  <c:v>ОАО «СУРГУТНЕФТЕГАЗ»</c:v>
                </c:pt>
                <c:pt idx="7">
                  <c:v>ОАО «ТНК-BP МЕНЕДЖМЕНТ»</c:v>
                </c:pt>
                <c:pt idx="8">
                  <c:v>ПРОЧИЕ ПРЕДПРИЯТИЯ</c:v>
                </c:pt>
              </c:strCache>
            </c:strRef>
          </c:cat>
          <c:val>
            <c:numRef>
              <c:f>'н.с.(необх реконстр)'!$S$32:$S$286</c:f>
              <c:numCache>
                <c:formatCode>0.00</c:formatCode>
                <c:ptCount val="9"/>
                <c:pt idx="0">
                  <c:v>0</c:v>
                </c:pt>
                <c:pt idx="1">
                  <c:v>333.11301462352276</c:v>
                </c:pt>
                <c:pt idx="2">
                  <c:v>2418.3871021270752</c:v>
                </c:pt>
                <c:pt idx="3" formatCode="0">
                  <c:v>316.3999952673912</c:v>
                </c:pt>
                <c:pt idx="4" formatCode="0">
                  <c:v>1548.7730121091008</c:v>
                </c:pt>
                <c:pt idx="5" formatCode="0">
                  <c:v>447.65697576105595</c:v>
                </c:pt>
                <c:pt idx="6" formatCode="0">
                  <c:v>5864.6668640412536</c:v>
                </c:pt>
                <c:pt idx="7" formatCode="0">
                  <c:v>455.13500156998634</c:v>
                </c:pt>
                <c:pt idx="8" formatCode="0">
                  <c:v>0</c:v>
                </c:pt>
              </c:numCache>
            </c:numRef>
          </c:val>
        </c:ser>
        <c:gapWidth val="75"/>
        <c:axId val="36614528"/>
        <c:axId val="36616064"/>
      </c:barChart>
      <c:catAx>
        <c:axId val="36614528"/>
        <c:scaling>
          <c:orientation val="minMax"/>
        </c:scaling>
        <c:axPos val="b"/>
        <c:majorTickMark val="none"/>
        <c:tickLblPos val="nextTo"/>
        <c:crossAx val="36616064"/>
        <c:crosses val="autoZero"/>
        <c:auto val="1"/>
        <c:lblAlgn val="ctr"/>
        <c:lblOffset val="100"/>
      </c:catAx>
      <c:valAx>
        <c:axId val="36616064"/>
        <c:scaling>
          <c:orientation val="minMax"/>
          <c:max val="5000"/>
        </c:scaling>
        <c:axPos val="l"/>
        <c:majorGridlines/>
        <c:numFmt formatCode="0" sourceLinked="0"/>
        <c:majorTickMark val="none"/>
        <c:tickLblPos val="nextTo"/>
        <c:crossAx val="366145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3410295141678719"/>
          <c:y val="0.94949590992378163"/>
          <c:w val="0.72635192029567763"/>
          <c:h val="3.6781963146544992E-2"/>
        </c:manualLayout>
      </c:layout>
    </c:legend>
    <c:plotVisOnly val="1"/>
  </c:chart>
  <c:txPr>
    <a:bodyPr/>
    <a:lstStyle/>
    <a:p>
      <a:pPr>
        <a:defRPr sz="1000" b="1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4626635137820401"/>
          <c:y val="0.10260118391645073"/>
          <c:w val="0.78052649381639849"/>
          <c:h val="0.64876191758082602"/>
        </c:manualLayout>
      </c:layout>
      <c:barChart>
        <c:barDir val="col"/>
        <c:grouping val="clustered"/>
        <c:ser>
          <c:idx val="1"/>
          <c:order val="1"/>
          <c:tx>
            <c:strRef>
              <c:f>Лист2!$D$2</c:f>
              <c:strCache>
                <c:ptCount val="1"/>
                <c:pt idx="0">
                  <c:v>Масса загрязняющих веществ, тыс. т</c:v>
                </c:pt>
              </c:strCache>
            </c:strRef>
          </c:tx>
          <c:dLbls>
            <c:dLblPos val="ctr"/>
            <c:showVal val="1"/>
          </c:dLbls>
          <c:cat>
            <c:numRef>
              <c:f>Лист2!$B$4:$B$12</c:f>
              <c:numCache>
                <c:formatCode>General</c:formatCode>
                <c:ptCount val="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</c:numCache>
            </c:numRef>
          </c:cat>
          <c:val>
            <c:numRef>
              <c:f>Лист2!$D$4:$D$12</c:f>
              <c:numCache>
                <c:formatCode>#,##0.00</c:formatCode>
                <c:ptCount val="9"/>
                <c:pt idx="0">
                  <c:v>1638.4</c:v>
                </c:pt>
                <c:pt idx="1">
                  <c:v>2499.4</c:v>
                </c:pt>
                <c:pt idx="2">
                  <c:v>2188.3000000000002</c:v>
                </c:pt>
                <c:pt idx="3">
                  <c:v>14233.4</c:v>
                </c:pt>
                <c:pt idx="4">
                  <c:v>27906.799999999996</c:v>
                </c:pt>
                <c:pt idx="5">
                  <c:v>19890</c:v>
                </c:pt>
                <c:pt idx="6" formatCode="General">
                  <c:v>8894.6</c:v>
                </c:pt>
                <c:pt idx="7">
                  <c:v>5622.8321000000014</c:v>
                </c:pt>
                <c:pt idx="8">
                  <c:v>5781.5</c:v>
                </c:pt>
              </c:numCache>
            </c:numRef>
          </c:val>
        </c:ser>
        <c:gapWidth val="75"/>
        <c:axId val="36740480"/>
        <c:axId val="36750464"/>
      </c:barChart>
      <c:lineChart>
        <c:grouping val="standard"/>
        <c:ser>
          <c:idx val="0"/>
          <c:order val="0"/>
          <c:tx>
            <c:strRef>
              <c:f>Лист2!$C$2</c:f>
              <c:strCache>
                <c:ptCount val="1"/>
                <c:pt idx="0">
                  <c:v>Общее коли­чество аварий с экологическими последствиями</c:v>
                </c:pt>
              </c:strCache>
            </c:strRef>
          </c:tx>
          <c:dLbls>
            <c:dLblPos val="t"/>
            <c:showVal val="1"/>
          </c:dLbls>
          <c:cat>
            <c:numRef>
              <c:f>Лист2!$B$4:$B$12</c:f>
              <c:numCache>
                <c:formatCode>General</c:formatCode>
                <c:ptCount val="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</c:numCache>
            </c:numRef>
          </c:cat>
          <c:val>
            <c:numRef>
              <c:f>Лист2!$C$4:$C$12</c:f>
              <c:numCache>
                <c:formatCode>#,##0</c:formatCode>
                <c:ptCount val="9"/>
                <c:pt idx="0">
                  <c:v>1598</c:v>
                </c:pt>
                <c:pt idx="1">
                  <c:v>1771</c:v>
                </c:pt>
                <c:pt idx="2">
                  <c:v>2235</c:v>
                </c:pt>
                <c:pt idx="3">
                  <c:v>3631</c:v>
                </c:pt>
                <c:pt idx="4">
                  <c:v>4311</c:v>
                </c:pt>
                <c:pt idx="5" formatCode="General">
                  <c:v>4718</c:v>
                </c:pt>
                <c:pt idx="6">
                  <c:v>4980</c:v>
                </c:pt>
                <c:pt idx="7">
                  <c:v>5007</c:v>
                </c:pt>
                <c:pt idx="8">
                  <c:v>4797</c:v>
                </c:pt>
              </c:numCache>
            </c:numRef>
          </c:val>
        </c:ser>
        <c:marker val="1"/>
        <c:axId val="36752384"/>
        <c:axId val="36766464"/>
      </c:lineChart>
      <c:catAx>
        <c:axId val="3674048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36750464"/>
        <c:crosses val="autoZero"/>
        <c:auto val="1"/>
        <c:lblAlgn val="ctr"/>
        <c:lblOffset val="100"/>
      </c:catAx>
      <c:valAx>
        <c:axId val="36750464"/>
        <c:scaling>
          <c:orientation val="minMax"/>
        </c:scaling>
        <c:axPos val="l"/>
        <c:majorGridlines/>
        <c:numFmt formatCode="#,##0" sourceLinked="0"/>
        <c:maj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36740480"/>
        <c:crosses val="autoZero"/>
        <c:crossBetween val="between"/>
        <c:dispUnits>
          <c:builtInUnit val="thousands"/>
        </c:dispUnits>
      </c:valAx>
      <c:catAx>
        <c:axId val="36752384"/>
        <c:scaling>
          <c:orientation val="minMax"/>
        </c:scaling>
        <c:delete val="1"/>
        <c:axPos val="b"/>
        <c:numFmt formatCode="General" sourceLinked="1"/>
        <c:tickLblPos val="none"/>
        <c:crossAx val="36766464"/>
        <c:crosses val="autoZero"/>
        <c:auto val="1"/>
        <c:lblAlgn val="ctr"/>
        <c:lblOffset val="100"/>
      </c:catAx>
      <c:valAx>
        <c:axId val="36766464"/>
        <c:scaling>
          <c:orientation val="minMax"/>
        </c:scaling>
        <c:axPos val="r"/>
        <c:numFmt formatCode="#,##0" sourceLinked="1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36752384"/>
        <c:crosses val="max"/>
        <c:crossBetween val="between"/>
      </c:valAx>
    </c:plotArea>
    <c:legend>
      <c:legendPos val="b"/>
      <c:layout>
        <c:manualLayout>
          <c:xMode val="edge"/>
          <c:yMode val="edge"/>
          <c:x val="5.0124579145780362E-2"/>
          <c:y val="0.86474498409689093"/>
          <c:w val="0.88437219521339017"/>
          <c:h val="0.11979618690333077"/>
        </c:manualLayout>
      </c:layout>
    </c:legend>
    <c:plotVisOnly val="1"/>
    <c:dispBlanksAs val="gap"/>
  </c:chart>
  <c:txPr>
    <a:bodyPr/>
    <a:lstStyle/>
    <a:p>
      <a:pPr>
        <a:defRPr sz="1400" b="1"/>
      </a:pPr>
      <a:endParaRPr lang="ru-RU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Лист1!$B$6</c:f>
              <c:strCache>
                <c:ptCount val="1"/>
                <c:pt idx="0">
                  <c:v>Рекультивировано нефтезагрязненных земель, га</c:v>
                </c:pt>
              </c:strCache>
            </c:strRef>
          </c:tx>
          <c:spPr>
            <a:solidFill>
              <a:srgbClr val="00B050"/>
            </a:solidFill>
          </c:spPr>
          <c:dLbls>
            <c:showVal val="1"/>
          </c:dLbls>
          <c:cat>
            <c:numRef>
              <c:f>Лист1!$C$5:$J$5</c:f>
              <c:numCache>
                <c:formatCode>General</c:formatCode>
                <c:ptCount val="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</c:numCache>
            </c:numRef>
          </c:cat>
          <c:val>
            <c:numRef>
              <c:f>Лист1!$C$6:$J$6</c:f>
              <c:numCache>
                <c:formatCode>0</c:formatCode>
                <c:ptCount val="8"/>
                <c:pt idx="0">
                  <c:v>1582.3</c:v>
                </c:pt>
                <c:pt idx="1">
                  <c:v>1106.2</c:v>
                </c:pt>
                <c:pt idx="2">
                  <c:v>1138.4000000000001</c:v>
                </c:pt>
                <c:pt idx="3">
                  <c:v>1009.9</c:v>
                </c:pt>
                <c:pt idx="4">
                  <c:v>679.2</c:v>
                </c:pt>
                <c:pt idx="5">
                  <c:v>325.8</c:v>
                </c:pt>
                <c:pt idx="6">
                  <c:v>601</c:v>
                </c:pt>
                <c:pt idx="7">
                  <c:v>437</c:v>
                </c:pt>
              </c:numCache>
            </c:numRef>
          </c:val>
        </c:ser>
        <c:ser>
          <c:idx val="1"/>
          <c:order val="1"/>
          <c:tx>
            <c:strRef>
              <c:f>Лист1!$B$7</c:f>
              <c:strCache>
                <c:ptCount val="1"/>
                <c:pt idx="0">
                  <c:v>Площадь нефтезагрязненных земель, га</c:v>
                </c:pt>
              </c:strCache>
            </c:strRef>
          </c:tx>
          <c:dLbls>
            <c:showVal val="1"/>
          </c:dLbls>
          <c:cat>
            <c:numRef>
              <c:f>Лист1!$C$5:$J$5</c:f>
              <c:numCache>
                <c:formatCode>General</c:formatCode>
                <c:ptCount val="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</c:numCache>
            </c:numRef>
          </c:cat>
          <c:val>
            <c:numRef>
              <c:f>Лист1!$C$7:$J$7</c:f>
              <c:numCache>
                <c:formatCode>0</c:formatCode>
                <c:ptCount val="8"/>
                <c:pt idx="0">
                  <c:v>3430.5</c:v>
                </c:pt>
                <c:pt idx="1">
                  <c:v>3994.1</c:v>
                </c:pt>
                <c:pt idx="2">
                  <c:v>6813.8</c:v>
                </c:pt>
                <c:pt idx="3">
                  <c:v>6862.9</c:v>
                </c:pt>
                <c:pt idx="4">
                  <c:v>7045.5</c:v>
                </c:pt>
                <c:pt idx="5">
                  <c:v>6680.3</c:v>
                </c:pt>
                <c:pt idx="6">
                  <c:v>6628</c:v>
                </c:pt>
                <c:pt idx="7">
                  <c:v>6310</c:v>
                </c:pt>
              </c:numCache>
            </c:numRef>
          </c:val>
        </c:ser>
        <c:gapWidth val="75"/>
        <c:axId val="36780672"/>
        <c:axId val="36819328"/>
      </c:barChart>
      <c:catAx>
        <c:axId val="36780672"/>
        <c:scaling>
          <c:orientation val="minMax"/>
        </c:scaling>
        <c:axPos val="b"/>
        <c:numFmt formatCode="General" sourceLinked="1"/>
        <c:majorTickMark val="none"/>
        <c:tickLblPos val="nextTo"/>
        <c:crossAx val="36819328"/>
        <c:crosses val="autoZero"/>
        <c:auto val="1"/>
        <c:lblAlgn val="ctr"/>
        <c:lblOffset val="100"/>
      </c:catAx>
      <c:valAx>
        <c:axId val="36819328"/>
        <c:scaling>
          <c:orientation val="minMax"/>
        </c:scaling>
        <c:axPos val="l"/>
        <c:majorGridlines/>
        <c:numFmt formatCode="0" sourceLinked="1"/>
        <c:majorTickMark val="none"/>
        <c:tickLblPos val="nextTo"/>
        <c:crossAx val="367806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8120099933561245E-2"/>
          <c:y val="0.87159312657010868"/>
          <c:w val="0.9"/>
          <c:h val="9.5557894818230807E-2"/>
        </c:manualLayout>
      </c:layout>
    </c:legend>
    <c:plotVisOnly val="1"/>
    <c:dispBlanksAs val="gap"/>
  </c:chart>
  <c:txPr>
    <a:bodyPr/>
    <a:lstStyle/>
    <a:p>
      <a:pPr>
        <a:defRPr sz="1600" b="1"/>
      </a:pPr>
      <a:endParaRPr lang="ru-RU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Лист3!$C$3</c:f>
              <c:strCache>
                <c:ptCount val="1"/>
                <c:pt idx="0">
                  <c:v>2005</c:v>
                </c:pt>
              </c:strCache>
            </c:strRef>
          </c:tx>
          <c:dLbls>
            <c:showVal val="1"/>
          </c:dLbls>
          <c:cat>
            <c:strRef>
              <c:f>Лист3!$B$4:$B$11</c:f>
              <c:strCache>
                <c:ptCount val="8"/>
                <c:pt idx="0">
                  <c:v>ТНК ВР Менеджмент</c:v>
                </c:pt>
                <c:pt idx="1">
                  <c:v>ОАО "Сургутнефтегаз"</c:v>
                </c:pt>
                <c:pt idx="2">
                  <c:v>ОАО "Юганснефтегаз"</c:v>
                </c:pt>
                <c:pt idx="3">
                  <c:v>НК "ЛУКОЙЛ"</c:v>
                </c:pt>
                <c:pt idx="4">
                  <c:v>НК Славнефть</c:v>
                </c:pt>
                <c:pt idx="5">
                  <c:v>ОАО "Томскнефть" ВНК</c:v>
                </c:pt>
                <c:pt idx="6">
                  <c:v>НК "Газпромнефть"</c:v>
                </c:pt>
                <c:pt idx="7">
                  <c:v>НК РуссНефть</c:v>
                </c:pt>
              </c:strCache>
            </c:strRef>
          </c:cat>
          <c:val>
            <c:numRef>
              <c:f>Лист3!$C$4:$C$11</c:f>
              <c:numCache>
                <c:formatCode>_-* #,##0_р_._-;\-* #,##0_р_._-;_-* "-"??_р_._-;_-@_-</c:formatCode>
                <c:ptCount val="8"/>
                <c:pt idx="0">
                  <c:v>544.50339999999994</c:v>
                </c:pt>
                <c:pt idx="1">
                  <c:v>101.83029999999999</c:v>
                </c:pt>
                <c:pt idx="2">
                  <c:v>126.09439999999999</c:v>
                </c:pt>
                <c:pt idx="3">
                  <c:v>104.64689999999999</c:v>
                </c:pt>
                <c:pt idx="4">
                  <c:v>0.76450000000000062</c:v>
                </c:pt>
                <c:pt idx="5">
                  <c:v>59.886000000000003</c:v>
                </c:pt>
                <c:pt idx="6">
                  <c:v>66.185999999999979</c:v>
                </c:pt>
                <c:pt idx="7">
                  <c:v>13.974</c:v>
                </c:pt>
              </c:numCache>
            </c:numRef>
          </c:val>
        </c:ser>
        <c:ser>
          <c:idx val="1"/>
          <c:order val="1"/>
          <c:tx>
            <c:strRef>
              <c:f>Лист3!$D$3</c:f>
              <c:strCache>
                <c:ptCount val="1"/>
                <c:pt idx="0">
                  <c:v>2006</c:v>
                </c:pt>
              </c:strCache>
            </c:strRef>
          </c:tx>
          <c:dLbls>
            <c:showVal val="1"/>
          </c:dLbls>
          <c:cat>
            <c:strRef>
              <c:f>Лист3!$B$4:$B$11</c:f>
              <c:strCache>
                <c:ptCount val="8"/>
                <c:pt idx="0">
                  <c:v>ТНК ВР Менеджмент</c:v>
                </c:pt>
                <c:pt idx="1">
                  <c:v>ОАО "Сургутнефтегаз"</c:v>
                </c:pt>
                <c:pt idx="2">
                  <c:v>ОАО "Юганснефтегаз"</c:v>
                </c:pt>
                <c:pt idx="3">
                  <c:v>НК "ЛУКОЙЛ"</c:v>
                </c:pt>
                <c:pt idx="4">
                  <c:v>НК Славнефть</c:v>
                </c:pt>
                <c:pt idx="5">
                  <c:v>ОАО "Томскнефть" ВНК</c:v>
                </c:pt>
                <c:pt idx="6">
                  <c:v>НК "Газпромнефть"</c:v>
                </c:pt>
                <c:pt idx="7">
                  <c:v>НК РуссНефть</c:v>
                </c:pt>
              </c:strCache>
            </c:strRef>
          </c:cat>
          <c:val>
            <c:numRef>
              <c:f>Лист3!$D$4:$D$11</c:f>
              <c:numCache>
                <c:formatCode>_-* #,##0_р_._-;\-* #,##0_р_._-;_-* "-"??_р_._-;_-@_-</c:formatCode>
                <c:ptCount val="8"/>
                <c:pt idx="0">
                  <c:v>442.91869999999955</c:v>
                </c:pt>
                <c:pt idx="1">
                  <c:v>54.275600000000011</c:v>
                </c:pt>
                <c:pt idx="2">
                  <c:v>31.000199999999989</c:v>
                </c:pt>
                <c:pt idx="3">
                  <c:v>48.373700000000007</c:v>
                </c:pt>
                <c:pt idx="4">
                  <c:v>2.7680000000000002</c:v>
                </c:pt>
                <c:pt idx="5">
                  <c:v>0</c:v>
                </c:pt>
                <c:pt idx="6">
                  <c:v>64.498000000000005</c:v>
                </c:pt>
                <c:pt idx="7">
                  <c:v>40.319900000000004</c:v>
                </c:pt>
              </c:numCache>
            </c:numRef>
          </c:val>
        </c:ser>
        <c:ser>
          <c:idx val="2"/>
          <c:order val="2"/>
          <c:tx>
            <c:strRef>
              <c:f>Лист3!$E$3</c:f>
              <c:strCache>
                <c:ptCount val="1"/>
                <c:pt idx="0">
                  <c:v>2007</c:v>
                </c:pt>
              </c:strCache>
            </c:strRef>
          </c:tx>
          <c:dLbls>
            <c:showVal val="1"/>
          </c:dLbls>
          <c:cat>
            <c:strRef>
              <c:f>Лист3!$B$4:$B$11</c:f>
              <c:strCache>
                <c:ptCount val="8"/>
                <c:pt idx="0">
                  <c:v>ТНК ВР Менеджмент</c:v>
                </c:pt>
                <c:pt idx="1">
                  <c:v>ОАО "Сургутнефтегаз"</c:v>
                </c:pt>
                <c:pt idx="2">
                  <c:v>ОАО "Юганснефтегаз"</c:v>
                </c:pt>
                <c:pt idx="3">
                  <c:v>НК "ЛУКОЙЛ"</c:v>
                </c:pt>
                <c:pt idx="4">
                  <c:v>НК Славнефть</c:v>
                </c:pt>
                <c:pt idx="5">
                  <c:v>ОАО "Томскнефть" ВНК</c:v>
                </c:pt>
                <c:pt idx="6">
                  <c:v>НК "Газпромнефть"</c:v>
                </c:pt>
                <c:pt idx="7">
                  <c:v>НК РуссНефть</c:v>
                </c:pt>
              </c:strCache>
            </c:strRef>
          </c:cat>
          <c:val>
            <c:numRef>
              <c:f>Лист3!$E$4:$E$11</c:f>
              <c:numCache>
                <c:formatCode>_-* #,##0_р_._-;\-* #,##0_р_._-;_-* "-"??_р_._-;_-@_-</c:formatCode>
                <c:ptCount val="8"/>
                <c:pt idx="0">
                  <c:v>230.93280000000001</c:v>
                </c:pt>
                <c:pt idx="1">
                  <c:v>74.491400000000027</c:v>
                </c:pt>
                <c:pt idx="2">
                  <c:v>15.703000000000001</c:v>
                </c:pt>
                <c:pt idx="3">
                  <c:v>26.494900000000001</c:v>
                </c:pt>
                <c:pt idx="4">
                  <c:v>0.27910000000000001</c:v>
                </c:pt>
                <c:pt idx="5">
                  <c:v>0</c:v>
                </c:pt>
                <c:pt idx="6">
                  <c:v>12.954700000000004</c:v>
                </c:pt>
                <c:pt idx="7">
                  <c:v>39.223400000000012</c:v>
                </c:pt>
              </c:numCache>
            </c:numRef>
          </c:val>
        </c:ser>
        <c:ser>
          <c:idx val="3"/>
          <c:order val="3"/>
          <c:tx>
            <c:strRef>
              <c:f>Лист3!$F$3</c:f>
              <c:strCache>
                <c:ptCount val="1"/>
                <c:pt idx="0">
                  <c:v>2008</c:v>
                </c:pt>
              </c:strCache>
            </c:strRef>
          </c:tx>
          <c:dLbls>
            <c:showVal val="1"/>
          </c:dLbls>
          <c:cat>
            <c:strRef>
              <c:f>Лист3!$B$4:$B$11</c:f>
              <c:strCache>
                <c:ptCount val="8"/>
                <c:pt idx="0">
                  <c:v>ТНК ВР Менеджмент</c:v>
                </c:pt>
                <c:pt idx="1">
                  <c:v>ОАО "Сургутнефтегаз"</c:v>
                </c:pt>
                <c:pt idx="2">
                  <c:v>ОАО "Юганснефтегаз"</c:v>
                </c:pt>
                <c:pt idx="3">
                  <c:v>НК "ЛУКОЙЛ"</c:v>
                </c:pt>
                <c:pt idx="4">
                  <c:v>НК Славнефть</c:v>
                </c:pt>
                <c:pt idx="5">
                  <c:v>ОАО "Томскнефть" ВНК</c:v>
                </c:pt>
                <c:pt idx="6">
                  <c:v>НК "Газпромнефть"</c:v>
                </c:pt>
                <c:pt idx="7">
                  <c:v>НК РуссНефть</c:v>
                </c:pt>
              </c:strCache>
            </c:strRef>
          </c:cat>
          <c:val>
            <c:numRef>
              <c:f>Лист3!$F$4:$F$11</c:f>
              <c:numCache>
                <c:formatCode>_-* #,##0_р_._-;\-* #,##0_р_._-;_-* "-"??_р_._-;_-@_-</c:formatCode>
                <c:ptCount val="8"/>
                <c:pt idx="0">
                  <c:v>416.42759999999947</c:v>
                </c:pt>
                <c:pt idx="1">
                  <c:v>94.354600000000005</c:v>
                </c:pt>
                <c:pt idx="2">
                  <c:v>5.58</c:v>
                </c:pt>
                <c:pt idx="3">
                  <c:v>28.157399999999999</c:v>
                </c:pt>
                <c:pt idx="4">
                  <c:v>1.0654999999999986</c:v>
                </c:pt>
                <c:pt idx="5">
                  <c:v>18.632000000000001</c:v>
                </c:pt>
                <c:pt idx="6">
                  <c:v>9.7141999999999999</c:v>
                </c:pt>
                <c:pt idx="7">
                  <c:v>27.488999999999972</c:v>
                </c:pt>
              </c:numCache>
            </c:numRef>
          </c:val>
        </c:ser>
        <c:ser>
          <c:idx val="4"/>
          <c:order val="4"/>
          <c:tx>
            <c:strRef>
              <c:f>Лист3!$G$3</c:f>
              <c:strCache>
                <c:ptCount val="1"/>
                <c:pt idx="0">
                  <c:v>2009</c:v>
                </c:pt>
              </c:strCache>
            </c:strRef>
          </c:tx>
          <c:dLbls>
            <c:showVal val="1"/>
          </c:dLbls>
          <c:cat>
            <c:strRef>
              <c:f>Лист3!$B$4:$B$11</c:f>
              <c:strCache>
                <c:ptCount val="8"/>
                <c:pt idx="0">
                  <c:v>ТНК ВР Менеджмент</c:v>
                </c:pt>
                <c:pt idx="1">
                  <c:v>ОАО "Сургутнефтегаз"</c:v>
                </c:pt>
                <c:pt idx="2">
                  <c:v>ОАО "Юганснефтегаз"</c:v>
                </c:pt>
                <c:pt idx="3">
                  <c:v>НК "ЛУКОЙЛ"</c:v>
                </c:pt>
                <c:pt idx="4">
                  <c:v>НК Славнефть</c:v>
                </c:pt>
                <c:pt idx="5">
                  <c:v>ОАО "Томскнефть" ВНК</c:v>
                </c:pt>
                <c:pt idx="6">
                  <c:v>НК "Газпромнефть"</c:v>
                </c:pt>
                <c:pt idx="7">
                  <c:v>НК РуссНефть</c:v>
                </c:pt>
              </c:strCache>
            </c:strRef>
          </c:cat>
          <c:val>
            <c:numRef>
              <c:f>Лист3!$G$4:$G$11</c:f>
              <c:numCache>
                <c:formatCode>_-* #,##0_р_._-;\-* #,##0_р_._-;_-* "-"??_р_._-;_-@_-</c:formatCode>
                <c:ptCount val="8"/>
                <c:pt idx="0">
                  <c:v>275.2</c:v>
                </c:pt>
                <c:pt idx="1">
                  <c:v>91.4</c:v>
                </c:pt>
                <c:pt idx="2">
                  <c:v>4.2</c:v>
                </c:pt>
                <c:pt idx="3">
                  <c:v>7.6</c:v>
                </c:pt>
                <c:pt idx="4">
                  <c:v>1.2</c:v>
                </c:pt>
                <c:pt idx="5">
                  <c:v>31.2</c:v>
                </c:pt>
                <c:pt idx="6">
                  <c:v>6.2</c:v>
                </c:pt>
                <c:pt idx="7">
                  <c:v>22.626000000000001</c:v>
                </c:pt>
              </c:numCache>
            </c:numRef>
          </c:val>
        </c:ser>
        <c:axId val="39882752"/>
        <c:axId val="39884288"/>
      </c:barChart>
      <c:catAx>
        <c:axId val="39882752"/>
        <c:scaling>
          <c:orientation val="minMax"/>
        </c:scaling>
        <c:axPos val="b"/>
        <c:tickLblPos val="nextTo"/>
        <c:crossAx val="39884288"/>
        <c:crosses val="autoZero"/>
        <c:auto val="1"/>
        <c:lblAlgn val="ctr"/>
        <c:lblOffset val="100"/>
      </c:catAx>
      <c:valAx>
        <c:axId val="39884288"/>
        <c:scaling>
          <c:orientation val="minMax"/>
        </c:scaling>
        <c:axPos val="l"/>
        <c:majorGridlines/>
        <c:numFmt formatCode="_-* #,##0_р_._-;\-* #,##0_р_._-;_-* &quot;-&quot;??_р_._-;_-@_-" sourceLinked="1"/>
        <c:tickLblPos val="nextTo"/>
        <c:crossAx val="39882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6976873879517732"/>
          <c:y val="1.2641047788034673E-2"/>
          <c:w val="5.086297758299213E-2"/>
          <c:h val="0.18894928129453736"/>
        </c:manualLayout>
      </c:layout>
    </c:legend>
    <c:plotVisOnly val="1"/>
  </c:chart>
  <c:txPr>
    <a:bodyPr/>
    <a:lstStyle/>
    <a:p>
      <a:pPr>
        <a:defRPr sz="1100" b="1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360"/>
      <c:perspective val="30"/>
    </c:view3D>
    <c:plotArea>
      <c:layout>
        <c:manualLayout>
          <c:layoutTarget val="inner"/>
          <c:xMode val="edge"/>
          <c:yMode val="edge"/>
          <c:x val="9.9782018059286243E-2"/>
          <c:y val="0.14550384650194642"/>
          <c:w val="0.8379161896798295"/>
          <c:h val="0.73440086192929588"/>
        </c:manualLayout>
      </c:layout>
      <c:pie3DChart>
        <c:varyColors val="1"/>
        <c:ser>
          <c:idx val="0"/>
          <c:order val="0"/>
          <c:tx>
            <c:strRef>
              <c:f>Лист1!$C$5</c:f>
              <c:strCache>
                <c:ptCount val="1"/>
                <c:pt idx="0">
                  <c:v>Площадь нефтезагрязненных земель  на 01.01.2010 года, га </c:v>
                </c:pt>
              </c:strCache>
            </c:strRef>
          </c:tx>
          <c:explosion val="18"/>
          <c:dPt>
            <c:idx val="4"/>
            <c:explosion val="28"/>
          </c:dPt>
          <c:dPt>
            <c:idx val="5"/>
            <c:explosion val="37"/>
          </c:dPt>
          <c:dLbls>
            <c:dLbl>
              <c:idx val="0"/>
              <c:layout>
                <c:manualLayout>
                  <c:x val="-8.252019542013056E-2"/>
                  <c:y val="-2.6439750203638351E-2"/>
                </c:manualLayout>
              </c:layout>
              <c:dLblPos val="bestFit"/>
              <c:showVal val="1"/>
              <c:showCatName val="1"/>
              <c:separator>
</c:separator>
            </c:dLbl>
            <c:dLbl>
              <c:idx val="1"/>
              <c:layout>
                <c:manualLayout>
                  <c:x val="1.2948445842169021E-2"/>
                  <c:y val="-2.1736193320662511E-2"/>
                </c:manualLayout>
              </c:layout>
              <c:numFmt formatCode="#,##0.00" sourceLinked="0"/>
              <c:spPr/>
              <c:txPr>
                <a:bodyPr/>
                <a:lstStyle/>
                <a:p>
                  <a:pPr>
                    <a:defRPr sz="1200" b="1" i="0" baseline="0">
                      <a:latin typeface="+mj-lt"/>
                    </a:defRPr>
                  </a:pPr>
                  <a:endParaRPr lang="ru-RU"/>
                </a:p>
              </c:txPr>
              <c:dLblPos val="bestFit"/>
              <c:showVal val="1"/>
              <c:showCatName val="1"/>
              <c:separator>
</c:separator>
            </c:dLbl>
            <c:dLbl>
              <c:idx val="2"/>
              <c:layout>
                <c:manualLayout>
                  <c:x val="-0.22891869151807634"/>
                  <c:y val="-0.14435058376323648"/>
                </c:manualLayout>
              </c:layout>
              <c:tx>
                <c:rich>
                  <a:bodyPr/>
                  <a:lstStyle/>
                  <a:p>
                    <a:r>
                      <a:rPr lang="ru-RU" sz="1310" baseline="0" dirty="0"/>
                      <a:t>ТНК </a:t>
                    </a:r>
                    <a:r>
                      <a:rPr lang="ru-RU" sz="1310" baseline="0" dirty="0" err="1" smtClean="0"/>
                      <a:t>ВР-Менеджмент</a:t>
                    </a:r>
                    <a:r>
                      <a:rPr lang="ru-RU" sz="1310" baseline="0" dirty="0" smtClean="0"/>
                      <a:t> 3392,00</a:t>
                    </a:r>
                    <a:endParaRPr lang="ru-RU" sz="1310" baseline="0" dirty="0"/>
                  </a:p>
                </c:rich>
              </c:tx>
              <c:dLblPos val="bestFit"/>
              <c:showVal val="1"/>
              <c:showCatName val="1"/>
              <c:separator>
</c:separator>
            </c:dLbl>
            <c:dLbl>
              <c:idx val="3"/>
              <c:layout>
                <c:manualLayout>
                  <c:x val="0.12466063340398573"/>
                  <c:y val="0.13043825280419044"/>
                </c:manualLayout>
              </c:layout>
              <c:dLblPos val="bestFit"/>
              <c:showVal val="1"/>
              <c:showCatName val="1"/>
              <c:separator>
</c:separator>
            </c:dLbl>
            <c:dLbl>
              <c:idx val="4"/>
              <c:layout>
                <c:manualLayout>
                  <c:x val="-2.6942401796537369E-2"/>
                  <c:y val="-0.13083135651968256"/>
                </c:manualLayout>
              </c:layout>
              <c:showVal val="1"/>
              <c:showCatName val="1"/>
              <c:separator>
</c:separator>
            </c:dLbl>
            <c:dLbl>
              <c:idx val="5"/>
              <c:layout>
                <c:manualLayout>
                  <c:x val="0"/>
                  <c:y val="2.1213219638197212E-2"/>
                </c:manualLayout>
              </c:layout>
              <c:dLblPos val="bestFit"/>
              <c:showVal val="1"/>
              <c:showCatName val="1"/>
              <c:separator>
</c:separator>
            </c:dLbl>
            <c:dLbl>
              <c:idx val="6"/>
              <c:layout>
                <c:manualLayout>
                  <c:x val="0.19243429798032988"/>
                  <c:y val="3.8945931758530186E-2"/>
                </c:manualLayout>
              </c:layout>
              <c:dLblPos val="bestFit"/>
              <c:showVal val="1"/>
              <c:showCatName val="1"/>
              <c:separator>
</c:separator>
            </c:dLbl>
            <c:numFmt formatCode="#,##0.00" sourceLinked="0"/>
            <c:txPr>
              <a:bodyPr/>
              <a:lstStyle/>
              <a:p>
                <a:pPr>
                  <a:defRPr sz="1310" b="1" i="0" baseline="0">
                    <a:latin typeface="+mj-lt"/>
                  </a:defRPr>
                </a:pPr>
                <a:endParaRPr lang="ru-RU"/>
              </a:p>
            </c:txPr>
            <c:showVal val="1"/>
            <c:showCatName val="1"/>
            <c:separator>
</c:separator>
            <c:showLeaderLines val="1"/>
          </c:dLbls>
          <c:cat>
            <c:strRef>
              <c:f>Лист1!$B$6:$B$12</c:f>
              <c:strCache>
                <c:ptCount val="7"/>
                <c:pt idx="0">
                  <c:v>НК Лукойл</c:v>
                </c:pt>
                <c:pt idx="1">
                  <c:v>ОАО Сургутнефтегаз</c:v>
                </c:pt>
                <c:pt idx="2">
                  <c:v>ТНК ВР-Менеджмент</c:v>
                </c:pt>
                <c:pt idx="3">
                  <c:v>НК Славнефть</c:v>
                </c:pt>
                <c:pt idx="4">
                  <c:v>НК Газпромнефть</c:v>
                </c:pt>
                <c:pt idx="5">
                  <c:v>НК Русснефть</c:v>
                </c:pt>
                <c:pt idx="6">
                  <c:v>НК Роснефть</c:v>
                </c:pt>
              </c:strCache>
            </c:strRef>
          </c:cat>
          <c:val>
            <c:numRef>
              <c:f>Лист1!$C$6:$C$12</c:f>
              <c:numCache>
                <c:formatCode>0.00</c:formatCode>
                <c:ptCount val="7"/>
                <c:pt idx="0">
                  <c:v>237.80500000000001</c:v>
                </c:pt>
                <c:pt idx="1">
                  <c:v>258.29499999999922</c:v>
                </c:pt>
                <c:pt idx="2">
                  <c:v>3391.7819999999997</c:v>
                </c:pt>
                <c:pt idx="3">
                  <c:v>4.1469999999999985</c:v>
                </c:pt>
                <c:pt idx="4">
                  <c:v>20.158000000000001</c:v>
                </c:pt>
                <c:pt idx="5">
                  <c:v>69.459999999999994</c:v>
                </c:pt>
                <c:pt idx="6">
                  <c:v>2271.5428999999931</c:v>
                </c:pt>
              </c:numCache>
            </c:numRef>
          </c:val>
        </c:ser>
        <c:dLbls>
          <c:showCatName val="1"/>
          <c:showPercent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4F81BD">
        <a:alpha val="68000"/>
      </a:srgbClr>
    </a:solidFill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Лист2!$C$6</c:f>
              <c:strCache>
                <c:ptCount val="1"/>
                <c:pt idx="0">
                  <c:v>Количество рекультивированных шламовых амбаров, шт.</c:v>
                </c:pt>
              </c:strCache>
            </c:strRef>
          </c:tx>
          <c:spPr>
            <a:solidFill>
              <a:srgbClr val="00B050"/>
            </a:solidFill>
          </c:spPr>
          <c:dLbls>
            <c:showVal val="1"/>
          </c:dLbls>
          <c:cat>
            <c:numRef>
              <c:f>Лист2!$D$5:$K$5</c:f>
              <c:numCache>
                <c:formatCode>General</c:formatCode>
                <c:ptCount val="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</c:numCache>
            </c:numRef>
          </c:cat>
          <c:val>
            <c:numRef>
              <c:f>Лист2!$D$6:$K$6</c:f>
              <c:numCache>
                <c:formatCode>General</c:formatCode>
                <c:ptCount val="8"/>
                <c:pt idx="0">
                  <c:v>795</c:v>
                </c:pt>
                <c:pt idx="1">
                  <c:v>776</c:v>
                </c:pt>
                <c:pt idx="2">
                  <c:v>722</c:v>
                </c:pt>
                <c:pt idx="3">
                  <c:v>308</c:v>
                </c:pt>
                <c:pt idx="4">
                  <c:v>513</c:v>
                </c:pt>
                <c:pt idx="5">
                  <c:v>243</c:v>
                </c:pt>
                <c:pt idx="6">
                  <c:v>214</c:v>
                </c:pt>
                <c:pt idx="7">
                  <c:v>187</c:v>
                </c:pt>
              </c:numCache>
            </c:numRef>
          </c:val>
        </c:ser>
        <c:ser>
          <c:idx val="1"/>
          <c:order val="1"/>
          <c:tx>
            <c:strRef>
              <c:f>Лист2!$C$7</c:f>
              <c:strCache>
                <c:ptCount val="1"/>
                <c:pt idx="0">
                  <c:v>Количество нерекультивированных шламовых амбаров, шт.</c:v>
                </c:pt>
              </c:strCache>
            </c:strRef>
          </c:tx>
          <c:dLbls>
            <c:dLbl>
              <c:idx val="2"/>
              <c:layout>
                <c:manualLayout>
                  <c:x val="7.2502313152049509E-3"/>
                  <c:y val="5.8608058608058608E-3"/>
                </c:manualLayout>
              </c:layout>
              <c:showVal val="1"/>
            </c:dLbl>
            <c:showVal val="1"/>
          </c:dLbls>
          <c:cat>
            <c:numRef>
              <c:f>Лист2!$D$5:$K$5</c:f>
              <c:numCache>
                <c:formatCode>General</c:formatCode>
                <c:ptCount val="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</c:numCache>
            </c:numRef>
          </c:cat>
          <c:val>
            <c:numRef>
              <c:f>Лист2!$D$7:$K$7</c:f>
              <c:numCache>
                <c:formatCode>General</c:formatCode>
                <c:ptCount val="8"/>
                <c:pt idx="0">
                  <c:v>2333</c:v>
                </c:pt>
                <c:pt idx="1">
                  <c:v>2106</c:v>
                </c:pt>
                <c:pt idx="2">
                  <c:v>1938</c:v>
                </c:pt>
                <c:pt idx="3">
                  <c:v>1637</c:v>
                </c:pt>
                <c:pt idx="4">
                  <c:v>1932</c:v>
                </c:pt>
                <c:pt idx="5">
                  <c:v>1694</c:v>
                </c:pt>
                <c:pt idx="6">
                  <c:v>1831</c:v>
                </c:pt>
                <c:pt idx="7">
                  <c:v>1842</c:v>
                </c:pt>
              </c:numCache>
            </c:numRef>
          </c:val>
        </c:ser>
        <c:gapWidth val="75"/>
        <c:axId val="39945728"/>
        <c:axId val="39947264"/>
      </c:barChart>
      <c:catAx>
        <c:axId val="39945728"/>
        <c:scaling>
          <c:orientation val="minMax"/>
        </c:scaling>
        <c:axPos val="b"/>
        <c:numFmt formatCode="General" sourceLinked="1"/>
        <c:majorTickMark val="none"/>
        <c:tickLblPos val="nextTo"/>
        <c:crossAx val="39947264"/>
        <c:crosses val="autoZero"/>
        <c:auto val="1"/>
        <c:lblAlgn val="ctr"/>
        <c:lblOffset val="100"/>
      </c:catAx>
      <c:valAx>
        <c:axId val="3994726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3994572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4.2014462224474004E-2"/>
          <c:y val="0.8720267541256006"/>
          <c:w val="0.89260388474376651"/>
          <c:h val="0.10236685121200366"/>
        </c:manualLayout>
      </c:layout>
    </c:legend>
    <c:plotVisOnly val="1"/>
    <c:dispBlanksAs val="gap"/>
  </c:chart>
  <c:txPr>
    <a:bodyPr/>
    <a:lstStyle/>
    <a:p>
      <a:pPr>
        <a:defRPr sz="1800" b="1"/>
      </a:pPr>
      <a:endParaRPr lang="ru-RU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0.41107</cdr:x>
      <cdr:y>0.89845</cdr:y>
    </cdr:from>
    <cdr:to>
      <cdr:x>0.43557</cdr:x>
      <cdr:y>0.97868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96766" y="4845844"/>
          <a:ext cx="160734" cy="4326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576" cy="493874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482" y="0"/>
            <a:ext cx="2946575" cy="493874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5E68A2-69F8-4DA9-9600-9ADB5E9D4C97}" type="datetimeFigureOut">
              <a:rPr lang="ru-RU"/>
              <a:pPr>
                <a:defRPr/>
              </a:pPr>
              <a:t>08.09.2010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606" y="4691800"/>
            <a:ext cx="5438464" cy="4443260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185"/>
            <a:ext cx="2946576" cy="493874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482" y="9377185"/>
            <a:ext cx="2946575" cy="493874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1AF09F-C244-4487-BC72-71A122D8D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237C2D-7148-49D8-9D83-B8D1D8F968D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38188"/>
            <a:ext cx="4937125" cy="37036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606" y="4688593"/>
            <a:ext cx="5438464" cy="444646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DFB2C-26B2-4C8F-BD17-9F4721890E50}" type="datetimeFigureOut">
              <a:rPr lang="ru-RU"/>
              <a:pPr>
                <a:defRPr/>
              </a:pPr>
              <a:t>08.09.2010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15B29-4128-4E18-B0CB-97DEB155D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09664-2898-4BC1-AAE7-9C487F7837CB}" type="datetimeFigureOut">
              <a:rPr lang="ru-RU"/>
              <a:pPr>
                <a:defRPr/>
              </a:pPr>
              <a:t>08.09.2010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96806-B494-4679-AFD5-4384A75AB9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0980D-1BA8-4EB5-9892-DA1E14CF2A5E}" type="datetimeFigureOut">
              <a:rPr lang="ru-RU"/>
              <a:pPr>
                <a:defRPr/>
              </a:pPr>
              <a:t>08.09.2010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C5D56-E9C8-491C-B25A-88D8111495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0AD3D-E58D-47D5-82DF-3800E6A548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C3E9B-6102-41EA-B5D9-1179CA6D22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14400" y="1600200"/>
            <a:ext cx="7772400" cy="4530725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DCD6E-86BE-4120-B450-BB585D489C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97AF9-B86D-4FC6-9009-39E91BB7A85B}" type="datetimeFigureOut">
              <a:rPr lang="ru-RU"/>
              <a:pPr>
                <a:defRPr/>
              </a:pPr>
              <a:t>08.09.2010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40936-6676-48D4-8E6F-A4FD8164E8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98D6A-ABC1-4A40-B355-20C946364AF5}" type="datetimeFigureOut">
              <a:rPr lang="ru-RU"/>
              <a:pPr>
                <a:defRPr/>
              </a:pPr>
              <a:t>08.09.2010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AA52F-4911-4ADB-B583-7EC773C739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BA405-6168-4F74-B3C1-A50D23EDF329}" type="datetimeFigureOut">
              <a:rPr lang="ru-RU"/>
              <a:pPr>
                <a:defRPr/>
              </a:pPr>
              <a:t>08.09.2010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ABDF3-6C02-41E2-9144-E5BF4BF5EA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38497-02CD-4DF3-83F9-860818168378}" type="datetimeFigureOut">
              <a:rPr lang="ru-RU"/>
              <a:pPr>
                <a:defRPr/>
              </a:pPr>
              <a:t>08.09.2010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20433-12B0-49D4-9335-AA6F135997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78A0D-FDA5-49D5-B763-4D7AA7ABF69B}" type="datetimeFigureOut">
              <a:rPr lang="ru-RU"/>
              <a:pPr>
                <a:defRPr/>
              </a:pPr>
              <a:t>08.09.2010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66FE8-26F9-47C5-A2A6-8B5125D315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4E93C-DD8F-4A94-AFCA-B75DC4823771}" type="datetimeFigureOut">
              <a:rPr lang="ru-RU"/>
              <a:pPr>
                <a:defRPr/>
              </a:pPr>
              <a:t>08.09.2010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0B6D2-FE3E-452E-B6B4-EF2A2233FB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D9AD5-CB9A-4CB3-9A13-0AAE7C11C886}" type="datetimeFigureOut">
              <a:rPr lang="ru-RU"/>
              <a:pPr>
                <a:defRPr/>
              </a:pPr>
              <a:t>08.09.2010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0B2B0-A55C-474D-B96D-2B551862C8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3F41A-FA2D-43F4-A715-668C09BFDA9F}" type="datetimeFigureOut">
              <a:rPr lang="ru-RU"/>
              <a:pPr>
                <a:defRPr/>
              </a:pPr>
              <a:t>08.09.2010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E3D6A-7300-4147-83DE-BD90BA6F40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211BA43-841D-4664-8B3E-2586C1874D9C}" type="datetimeFigureOut">
              <a:rPr lang="ru-RU"/>
              <a:pPr>
                <a:defRPr/>
              </a:pPr>
              <a:t>08.09.2010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A17096F-DD03-461C-B156-F8E063B46E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2" r:id="rId1"/>
    <p:sldLayoutId id="2147484593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01" r:id="rId10"/>
    <p:sldLayoutId id="2147484602" r:id="rId11"/>
    <p:sldLayoutId id="2147484603" r:id="rId12"/>
    <p:sldLayoutId id="2147484604" r:id="rId13"/>
    <p:sldLayoutId id="214748460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4" descr="DSC02392.JPG"/>
          <p:cNvPicPr>
            <a:picLocks noChangeAspect="1"/>
          </p:cNvPicPr>
          <p:nvPr/>
        </p:nvPicPr>
        <p:blipFill>
          <a:blip r:embed="rId2">
            <a:lum bright="3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14313" y="2214563"/>
            <a:ext cx="9429751" cy="21431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500" b="1" spc="-150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ЭКОЛОГИЧЕСКИЕ ПРОБЛЕМЫ</a:t>
            </a:r>
            <a:br>
              <a:rPr lang="ru-RU" sz="3500" b="1" spc="-150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spc="-150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НЕФТЕГАЗОВОМ КОМПЛЕКСЕ </a:t>
            </a:r>
            <a:br>
              <a:rPr lang="ru-RU" sz="3500" b="1" spc="-150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spc="-150" dirty="0" smtClean="0">
                <a:solidFill>
                  <a:srgbClr val="7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ПУТИ ИХ РЕШЕНИЯ</a:t>
            </a:r>
            <a:endParaRPr lang="ru-RU" sz="3500" b="1" spc="-150" dirty="0">
              <a:solidFill>
                <a:srgbClr val="7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27100"/>
          </a:xfrm>
        </p:spPr>
        <p:txBody>
          <a:bodyPr/>
          <a:lstStyle/>
          <a:p>
            <a:r>
              <a:rPr lang="ru-RU" sz="2400" b="1" i="1" smtClean="0"/>
              <a:t>Сроки службы трубопроводов 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71563"/>
            <a:ext cx="8799513" cy="5310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среднего срока эксплуатации трубопроводов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Нефтесборы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Водоводы</a:t>
            </a:r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0" y="1571612"/>
          <a:ext cx="4643438" cy="5286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Содержимое 9"/>
          <p:cNvGraphicFramePr>
            <a:graphicFrameLocks noGrp="1"/>
          </p:cNvGraphicFramePr>
          <p:nvPr>
            <p:ph sz="quarter" idx="4"/>
          </p:nvPr>
        </p:nvGraphicFramePr>
        <p:xfrm>
          <a:off x="4572001" y="2174874"/>
          <a:ext cx="4572000" cy="4683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428660" y="1142984"/>
          <a:ext cx="8786874" cy="550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135"/>
          <p:cNvSpPr txBox="1">
            <a:spLocks noChangeArrowheads="1"/>
          </p:cNvSpPr>
          <p:nvPr/>
        </p:nvSpPr>
        <p:spPr bwMode="auto">
          <a:xfrm>
            <a:off x="357188" y="277813"/>
            <a:ext cx="85010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+mj-lt"/>
                <a:ea typeface="+mj-ea"/>
                <a:cs typeface="+mj-cs"/>
              </a:rPr>
              <a:t>Аварийность на нефтепромысловых сетях </a:t>
            </a:r>
          </a:p>
          <a:p>
            <a:pPr algn="ctr">
              <a:defRPr/>
            </a:pPr>
            <a:r>
              <a:rPr lang="ru-RU" sz="2400" b="1" dirty="0">
                <a:latin typeface="+mj-lt"/>
                <a:ea typeface="+mj-ea"/>
                <a:cs typeface="+mj-cs"/>
              </a:rPr>
              <a:t>автономного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35"/>
          <p:cNvSpPr>
            <a:spLocks noGrp="1" noChangeArrowheads="1"/>
          </p:cNvSpPr>
          <p:nvPr>
            <p:ph type="title"/>
          </p:nvPr>
        </p:nvSpPr>
        <p:spPr>
          <a:xfrm>
            <a:off x="357188" y="277813"/>
            <a:ext cx="8501062" cy="1143000"/>
          </a:xfrm>
        </p:spPr>
        <p:txBody>
          <a:bodyPr/>
          <a:lstStyle/>
          <a:p>
            <a:pPr eaLnBrk="1" hangingPunct="1"/>
            <a:r>
              <a:rPr lang="ru-RU" sz="2400" b="1" dirty="0" smtClean="0"/>
              <a:t>Сведения о состоянии аварийности на нефтепромысловых трубопроводах (2009 год / 6 мес.2010 года)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50" y="1357313"/>
          <a:ext cx="8644025" cy="4628517"/>
        </p:xfrm>
        <a:graphic>
          <a:graphicData uri="http://schemas.openxmlformats.org/drawingml/2006/table">
            <a:tbl>
              <a:tblPr/>
              <a:tblGrid>
                <a:gridCol w="2000292"/>
                <a:gridCol w="1457336"/>
                <a:gridCol w="1728799"/>
                <a:gridCol w="1728799"/>
                <a:gridCol w="1728799"/>
              </a:tblGrid>
              <a:tr h="3833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Предприятие, допустившее аварии</a:t>
                      </a:r>
                    </a:p>
                  </a:txBody>
                  <a:tcPr marL="5553" marR="5553" marT="5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Количество аварий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Масса загрязняющих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в-ств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(нефть), тонн</a:t>
                      </a:r>
                    </a:p>
                  </a:txBody>
                  <a:tcPr marL="5553" marR="5553" marT="5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Площадь загрязнения, га</a:t>
                      </a:r>
                    </a:p>
                  </a:txBody>
                  <a:tcPr marL="5553" marR="5553" marT="5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700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в момент аварии</a:t>
                      </a:r>
                    </a:p>
                  </a:txBody>
                  <a:tcPr marL="5553" marR="5553" marT="5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после ликвидации аварии</a:t>
                      </a:r>
                    </a:p>
                  </a:txBody>
                  <a:tcPr marL="5553" marR="5553" marT="55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38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НК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«ЛУКОЙЛ»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117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55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1053,1 </a:t>
                      </a: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112,3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11,0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0,003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8,7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0,43 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ОАО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«Сургутнефтегаз»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20 / 14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16,0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40,7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1,1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0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9,3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7,9 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ТНК ВР Менеджмент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1102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/440 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571,0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185,1 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209,4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51,1 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13,4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5,5 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57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НК </a:t>
                      </a:r>
                      <a:r>
                        <a:rPr lang="ru-RU" sz="1200" b="1" i="0" u="none" strike="noStrike" kern="1200" dirty="0" err="1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Славнефть</a:t>
                      </a: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8 / 12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2,1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3,7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0,0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0,2 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0,2 / 0,6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68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НК </a:t>
                      </a:r>
                      <a:r>
                        <a:rPr lang="ru-RU" sz="1200" b="1" i="0" u="none" strike="noStrike" kern="1200" dirty="0" err="1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Газпромнефть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109 / 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35,7 / 4,8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8,4 / 4,5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0,8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0,02 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57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НК </a:t>
                      </a:r>
                      <a:r>
                        <a:rPr lang="ru-RU" sz="1200" b="1" i="0" u="none" strike="noStrike" kern="1200" dirty="0" err="1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РуссНефть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9  / 4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171,1 </a:t>
                      </a: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/ 0,05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8,6 / 0,05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1,3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0,8 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57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НК </a:t>
                      </a:r>
                      <a:r>
                        <a:rPr lang="ru-RU" sz="1200" b="1" i="0" u="none" strike="noStrike" kern="1200" dirty="0" err="1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РосНефть</a:t>
                      </a: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3427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1653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3921,0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1569,7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3688,6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1546,9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195,6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63,6 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073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Прочие предприятия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5 / 3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11,5 </a:t>
                      </a:r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/ 6,8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0,0 / 6,8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0,3 / 0,05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79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ВСЕГО: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4797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2208 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5781,5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1923,15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3927,1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1609,55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229,6 / </a:t>
                      </a: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78,9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857250" y="0"/>
            <a:ext cx="77755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+mj-lt"/>
                <a:ea typeface="+mj-ea"/>
                <a:cs typeface="+mj-cs"/>
              </a:rPr>
              <a:t>Мониторинг </a:t>
            </a:r>
            <a:r>
              <a:rPr lang="ru-RU" sz="2400" b="1" dirty="0" err="1">
                <a:latin typeface="+mj-lt"/>
                <a:ea typeface="+mj-ea"/>
                <a:cs typeface="+mj-cs"/>
              </a:rPr>
              <a:t>нефтезагрязнённых</a:t>
            </a:r>
            <a:r>
              <a:rPr lang="ru-RU" sz="2400" b="1" dirty="0">
                <a:latin typeface="+mj-lt"/>
                <a:ea typeface="+mj-ea"/>
                <a:cs typeface="+mj-cs"/>
              </a:rPr>
              <a:t> земель с помощью космического зондирования</a:t>
            </a:r>
          </a:p>
        </p:txBody>
      </p:sp>
      <p:grpSp>
        <p:nvGrpSpPr>
          <p:cNvPr id="17411" name="Group 4"/>
          <p:cNvGrpSpPr>
            <a:grpSpLocks/>
          </p:cNvGrpSpPr>
          <p:nvPr/>
        </p:nvGrpSpPr>
        <p:grpSpPr bwMode="auto">
          <a:xfrm>
            <a:off x="285750" y="928688"/>
            <a:ext cx="8637588" cy="5929312"/>
            <a:chOff x="375" y="470"/>
            <a:chExt cx="5045" cy="3736"/>
          </a:xfrm>
        </p:grpSpPr>
        <p:pic>
          <p:nvPicPr>
            <p:cNvPr id="17413" name="Picture 5" descr="akt_paspor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03" y="470"/>
              <a:ext cx="4717" cy="3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4" name="Picture 6" descr="загрязнения на самотлоре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5" y="482"/>
              <a:ext cx="2732" cy="3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1D8A4-DF54-4FDE-BBBF-1E88E6D64629}" type="slidenum">
              <a:rPr lang="ru-RU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Mamont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563" y="8429625"/>
            <a:ext cx="8666163" cy="1225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AutoShape 5" descr="CID:%7bC5C61DE4-6B4E-458F-BF9B-53ABE937D96D%7d/загрязнения%20на%20космосе2.jpg"/>
          <p:cNvSpPr>
            <a:spLocks noChangeAspect="1" noChangeArrowheads="1"/>
          </p:cNvSpPr>
          <p:nvPr/>
        </p:nvSpPr>
        <p:spPr bwMode="auto">
          <a:xfrm>
            <a:off x="4572000" y="-4603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8436" name="Picture 6" descr="C:\Documents and Settings\ShamshaevaVF\Рабочий стол\загрязнения на космосе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5913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Содержимое 3" descr="Урьевский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472238"/>
          </a:xfrm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4114800" y="6400800"/>
            <a:ext cx="134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м-б 1:150 000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Содержимое 3" descr="мамонтовский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28600" y="0"/>
            <a:ext cx="9690100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Д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979488"/>
            <a:ext cx="8786813" cy="5651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1143000" y="0"/>
            <a:ext cx="6553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+mj-lt"/>
                <a:ea typeface="+mj-ea"/>
                <a:cs typeface="+mj-cs"/>
              </a:rPr>
              <a:t>Последствия при аварийных </a:t>
            </a:r>
          </a:p>
          <a:p>
            <a:pPr algn="ctr">
              <a:defRPr/>
            </a:pPr>
            <a:r>
              <a:rPr lang="ru-RU" sz="2400" b="1" dirty="0">
                <a:latin typeface="+mj-lt"/>
                <a:ea typeface="+mj-ea"/>
                <a:cs typeface="+mj-cs"/>
              </a:rPr>
              <a:t>разливах нефти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Picture 3" descr="C:\Documents and Settings\NadutkinSA\Мои документы\Все ФОТО\Фото Приобское\Проверка ЮНГ 30.06.2007\Авария к 201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13" y="2741613"/>
            <a:ext cx="5500687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" descr="C:\Documents and Settings\NadutkinSA\Мои документы\Все ФОТО\Фото для презентаций\Тех.нагр. (грязная)\Новый рисунок (18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4505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Прямоугольник 4"/>
          <p:cNvSpPr>
            <a:spLocks noChangeArrowheads="1"/>
          </p:cNvSpPr>
          <p:nvPr/>
        </p:nvSpPr>
        <p:spPr bwMode="auto">
          <a:xfrm>
            <a:off x="4572000" y="214313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Последствия при аварийных </a:t>
            </a:r>
          </a:p>
          <a:p>
            <a:pPr algn="ctr"/>
            <a:r>
              <a:rPr lang="ru-RU" b="1"/>
              <a:t>разливах нефти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000125"/>
            <a:ext cx="8115300" cy="3429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4800" b="1" dirty="0">
              <a:solidFill>
                <a:srgbClr val="6666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4800" b="1" dirty="0" smtClean="0">
                <a:solidFill>
                  <a:srgbClr val="66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Загрязнение атмосферного воздуха</a:t>
            </a:r>
            <a:endParaRPr lang="ru-RU" sz="4800" b="1" dirty="0">
              <a:solidFill>
                <a:srgbClr val="6666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3BD69-1218-4FA7-AD9B-94DB6F493BB9}" type="slidenum">
              <a:rPr lang="ru-RU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/>
              <a:t>Рекультивация нефтезагрязненных земель автономного округа</a:t>
            </a:r>
            <a:endParaRPr lang="ru-RU" b="1" smtClean="0"/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>
            <a:graphicFrameLocks noGrp="1"/>
          </p:cNvGraphicFramePr>
          <p:nvPr/>
        </p:nvGraphicFramePr>
        <p:xfrm>
          <a:off x="0" y="780893"/>
          <a:ext cx="9304587" cy="6077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3500398" y="357166"/>
          <a:ext cx="5643602" cy="4071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580" name="Заголовок 1"/>
          <p:cNvSpPr>
            <a:spLocks noGrp="1"/>
          </p:cNvSpPr>
          <p:nvPr>
            <p:ph type="title"/>
          </p:nvPr>
        </p:nvSpPr>
        <p:spPr>
          <a:xfrm>
            <a:off x="-3214693" y="0"/>
            <a:ext cx="6429385" cy="1143000"/>
          </a:xfrm>
        </p:spPr>
        <p:txBody>
          <a:bodyPr/>
          <a:lstStyle/>
          <a:p>
            <a:pPr algn="r" eaLnBrk="1" hangingPunct="1"/>
            <a:r>
              <a:rPr lang="ru-RU" sz="1800" b="1" dirty="0" smtClean="0"/>
              <a:t>Площадь </a:t>
            </a:r>
            <a:r>
              <a:rPr lang="ru-RU" sz="1800" b="1" dirty="0" err="1" smtClean="0"/>
              <a:t>рекультивированных</a:t>
            </a:r>
            <a:r>
              <a:rPr lang="ru-RU" sz="1800" b="1" dirty="0" smtClean="0"/>
              <a:t>  </a:t>
            </a:r>
            <a:br>
              <a:rPr lang="ru-RU" sz="1800" b="1" dirty="0" smtClean="0"/>
            </a:br>
            <a:r>
              <a:rPr lang="ru-RU" sz="1800" b="1" dirty="0" smtClean="0"/>
              <a:t>земель, га</a:t>
            </a:r>
            <a:br>
              <a:rPr lang="ru-RU" sz="1800" b="1" dirty="0" smtClean="0"/>
            </a:br>
            <a:endParaRPr lang="ru-RU" sz="1800" b="1" dirty="0" smtClean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643570" y="3500438"/>
            <a:ext cx="350043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b="1" dirty="0">
                <a:latin typeface="+mj-lt"/>
                <a:ea typeface="+mj-ea"/>
                <a:cs typeface="+mj-cs"/>
              </a:rPr>
              <a:t>Площадь </a:t>
            </a:r>
            <a:r>
              <a:rPr lang="ru-RU" b="1" dirty="0" err="1">
                <a:latin typeface="+mj-lt"/>
                <a:ea typeface="+mj-ea"/>
                <a:cs typeface="+mj-cs"/>
              </a:rPr>
              <a:t>нефтезагрязненных</a:t>
            </a:r>
            <a:r>
              <a:rPr lang="ru-RU" b="1" dirty="0">
                <a:latin typeface="+mj-lt"/>
                <a:ea typeface="+mj-ea"/>
                <a:cs typeface="+mj-cs"/>
              </a:rPr>
              <a:t> </a:t>
            </a:r>
          </a:p>
          <a:p>
            <a:pPr>
              <a:defRPr/>
            </a:pPr>
            <a:r>
              <a:rPr lang="ru-RU" b="1" dirty="0">
                <a:latin typeface="+mj-lt"/>
                <a:ea typeface="+mj-ea"/>
                <a:cs typeface="+mj-cs"/>
              </a:rPr>
              <a:t> земель на 01.01. 2010, га </a:t>
            </a:r>
            <a:br>
              <a:rPr lang="ru-RU" b="1" dirty="0">
                <a:latin typeface="+mj-lt"/>
                <a:ea typeface="+mj-ea"/>
                <a:cs typeface="+mj-cs"/>
              </a:rPr>
            </a:br>
            <a:endParaRPr lang="ru-RU" b="1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2393950" y="174625"/>
            <a:ext cx="133350" cy="107950"/>
          </a:xfrm>
          <a:custGeom>
            <a:avLst/>
            <a:gdLst>
              <a:gd name="connsiteX0" fmla="*/ 134471 w 134471"/>
              <a:gd name="connsiteY0" fmla="*/ 107576 h 107576"/>
              <a:gd name="connsiteX1" fmla="*/ 0 w 134471"/>
              <a:gd name="connsiteY1" fmla="*/ 0 h 10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471" h="107576">
                <a:moveTo>
                  <a:pt x="134471" y="107576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C:\Documents and Settings\NadutkinSA\Мои документы\Все ФОТО\ФОТО 1\фото СНГ УПРР\DSCN6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8" y="2836863"/>
            <a:ext cx="5072062" cy="402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750" y="0"/>
            <a:ext cx="4214813" cy="533400"/>
          </a:xfrm>
        </p:spPr>
        <p:txBody>
          <a:bodyPr/>
          <a:lstStyle/>
          <a:p>
            <a:pPr eaLnBrk="1" hangingPunct="1"/>
            <a:r>
              <a:rPr lang="ru-RU" sz="2800" b="1" smtClean="0"/>
              <a:t>Техногенная нагрузка</a:t>
            </a:r>
          </a:p>
        </p:txBody>
      </p:sp>
      <p:pic>
        <p:nvPicPr>
          <p:cNvPr id="25604" name="Picture 3" descr="444-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63"/>
            <a:ext cx="475138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Прямоугольник 7"/>
          <p:cNvSpPr>
            <a:spLocks noChangeArrowheads="1"/>
          </p:cNvSpPr>
          <p:nvPr/>
        </p:nvSpPr>
        <p:spPr bwMode="auto">
          <a:xfrm>
            <a:off x="5072063" y="1357313"/>
            <a:ext cx="38147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cs typeface="Arial" charset="0"/>
              </a:rPr>
              <a:t>1842 шламовых амбара</a:t>
            </a:r>
            <a:endParaRPr lang="ru-RU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smtClean="0"/>
              <a:t>Рекультивация шламовых амбаров</a:t>
            </a:r>
          </a:p>
        </p:txBody>
      </p:sp>
      <p:graphicFrame>
        <p:nvGraphicFramePr>
          <p:cNvPr id="5" name="Содержимое 16"/>
          <p:cNvGraphicFramePr>
            <a:graphicFrameLocks/>
          </p:cNvGraphicFramePr>
          <p:nvPr/>
        </p:nvGraphicFramePr>
        <p:xfrm>
          <a:off x="0" y="1285860"/>
          <a:ext cx="9144000" cy="5572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 noGrp="1"/>
          </p:cNvGraphicFramePr>
          <p:nvPr/>
        </p:nvGraphicFramePr>
        <p:xfrm>
          <a:off x="-160587" y="1214422"/>
          <a:ext cx="8233049" cy="564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65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3714750" cy="1143000"/>
          </a:xfrm>
        </p:spPr>
        <p:txBody>
          <a:bodyPr/>
          <a:lstStyle/>
          <a:p>
            <a:pPr algn="r" eaLnBrk="1" hangingPunct="1"/>
            <a:r>
              <a:rPr lang="ru-RU" sz="1800" b="1" dirty="0" smtClean="0"/>
              <a:t>Количество </a:t>
            </a:r>
            <a:r>
              <a:rPr lang="ru-RU" sz="1800" b="1" dirty="0" err="1" smtClean="0"/>
              <a:t>рекультивированных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шламовых амбаров, </a:t>
            </a:r>
            <a:r>
              <a:rPr lang="ru-RU" sz="1800" b="1" dirty="0" err="1" smtClean="0"/>
              <a:t>шт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 smtClean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4214810" y="-357214"/>
          <a:ext cx="492919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143500" y="3500438"/>
            <a:ext cx="4000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b="1" dirty="0">
                <a:latin typeface="+mj-lt"/>
                <a:ea typeface="+mj-ea"/>
                <a:cs typeface="+mj-cs"/>
              </a:rPr>
              <a:t>Количество </a:t>
            </a:r>
            <a:r>
              <a:rPr lang="ru-RU" b="1" dirty="0" err="1">
                <a:latin typeface="+mj-lt"/>
                <a:ea typeface="+mj-ea"/>
                <a:cs typeface="+mj-cs"/>
              </a:rPr>
              <a:t>нерекультивированных</a:t>
            </a:r>
            <a:r>
              <a:rPr lang="ru-RU" b="1" dirty="0">
                <a:latin typeface="+mj-lt"/>
                <a:ea typeface="+mj-ea"/>
                <a:cs typeface="+mj-cs"/>
              </a:rPr>
              <a:t/>
            </a:r>
            <a:br>
              <a:rPr lang="ru-RU" b="1" dirty="0">
                <a:latin typeface="+mj-lt"/>
                <a:ea typeface="+mj-ea"/>
                <a:cs typeface="+mj-cs"/>
              </a:rPr>
            </a:br>
            <a:r>
              <a:rPr lang="ru-RU" b="1" dirty="0">
                <a:latin typeface="+mj-lt"/>
                <a:ea typeface="+mj-ea"/>
                <a:cs typeface="+mj-cs"/>
              </a:rPr>
              <a:t>шламовых </a:t>
            </a:r>
            <a:r>
              <a:rPr lang="ru-RU" b="1" dirty="0" smtClean="0">
                <a:latin typeface="+mj-lt"/>
                <a:ea typeface="+mj-ea"/>
                <a:cs typeface="+mj-cs"/>
              </a:rPr>
              <a:t>амбаров</a:t>
            </a:r>
            <a:r>
              <a:rPr lang="en-US" b="1" dirty="0" smtClean="0">
                <a:latin typeface="+mj-lt"/>
                <a:ea typeface="+mj-ea"/>
                <a:cs typeface="+mj-cs"/>
              </a:rPr>
              <a:t> </a:t>
            </a:r>
            <a:r>
              <a:rPr lang="ru-RU" b="1" dirty="0" smtClean="0">
                <a:latin typeface="+mj-lt"/>
                <a:ea typeface="+mj-ea"/>
                <a:cs typeface="+mj-cs"/>
              </a:rPr>
              <a:t>на 01.01.2010, </a:t>
            </a:r>
            <a:r>
              <a:rPr lang="ru-RU" b="1" dirty="0" err="1">
                <a:latin typeface="+mj-lt"/>
                <a:ea typeface="+mj-ea"/>
                <a:cs typeface="+mj-cs"/>
              </a:rPr>
              <a:t>шт</a:t>
            </a:r>
            <a:r>
              <a:rPr lang="ru-RU" b="1" dirty="0">
                <a:latin typeface="+mj-lt"/>
                <a:ea typeface="+mj-ea"/>
                <a:cs typeface="+mj-cs"/>
              </a:rPr>
              <a:t/>
            </a:r>
            <a:br>
              <a:rPr lang="ru-RU" b="1" dirty="0">
                <a:latin typeface="+mj-lt"/>
                <a:ea typeface="+mj-ea"/>
                <a:cs typeface="+mj-cs"/>
              </a:rPr>
            </a:br>
            <a:endParaRPr lang="ru-RU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643042" y="0"/>
          <a:ext cx="6000792" cy="3857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1" y="3571876"/>
          <a:ext cx="4429124" cy="3286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143372" y="3643314"/>
          <a:ext cx="5000628" cy="321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Утилизации бурового и нефтяного шламов (отходов бурения)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Прокуратурой автономного округа проведена проверка в сфере утилизации бурового и нефтяного шламов (отходов бурения) на территории округа.</a:t>
            </a:r>
          </a:p>
          <a:p>
            <a:pPr algn="just"/>
            <a:r>
              <a:rPr lang="ru-RU" dirty="0" smtClean="0"/>
              <a:t>Органами прокуратуры по выявленным нарушениям внесено 12 представлений об устранении нарушений закона, предъявлено в суды 13 исковых заявлений, возбуждено 1 уголовное дело и 13 дел об административных правонарушениях.</a:t>
            </a:r>
          </a:p>
          <a:p>
            <a:pPr lvl="2"/>
            <a:r>
              <a:rPr lang="ru-RU" dirty="0" smtClean="0"/>
              <a:t>ООО «</a:t>
            </a:r>
            <a:r>
              <a:rPr lang="ru-RU" dirty="0" err="1" smtClean="0"/>
              <a:t>РН-Юганскнефтегаз</a:t>
            </a:r>
            <a:r>
              <a:rPr lang="ru-RU" dirty="0" smtClean="0"/>
              <a:t>» - ООО «Вектор» - ООО «Природа»</a:t>
            </a:r>
          </a:p>
          <a:p>
            <a:pPr lvl="2"/>
            <a:r>
              <a:rPr lang="ru-RU" dirty="0" smtClean="0"/>
              <a:t>ОАО «</a:t>
            </a:r>
            <a:r>
              <a:rPr lang="ru-RU" dirty="0" err="1" smtClean="0"/>
              <a:t>Славнефть-Мегионнефтегаз</a:t>
            </a:r>
            <a:r>
              <a:rPr lang="ru-RU" dirty="0" smtClean="0"/>
              <a:t>» - ООО «</a:t>
            </a:r>
            <a:r>
              <a:rPr lang="ru-RU" dirty="0" err="1" smtClean="0"/>
              <a:t>ЭкоВес</a:t>
            </a:r>
            <a:r>
              <a:rPr lang="ru-RU" dirty="0" smtClean="0"/>
              <a:t>»</a:t>
            </a:r>
          </a:p>
          <a:p>
            <a:pPr lvl="2"/>
            <a:r>
              <a:rPr lang="ru-RU" dirty="0" smtClean="0"/>
              <a:t>ОАО «</a:t>
            </a:r>
            <a:r>
              <a:rPr lang="ru-RU" dirty="0" err="1" smtClean="0"/>
              <a:t>Самотлорнефтегаз</a:t>
            </a:r>
            <a:r>
              <a:rPr lang="ru-RU" dirty="0" smtClean="0"/>
              <a:t>» - ООО «</a:t>
            </a:r>
            <a:r>
              <a:rPr lang="ru-RU" dirty="0" err="1" smtClean="0"/>
              <a:t>Наптон</a:t>
            </a:r>
            <a:r>
              <a:rPr lang="ru-RU" dirty="0" smtClean="0"/>
              <a:t>»</a:t>
            </a:r>
          </a:p>
          <a:p>
            <a:pPr lvl="2"/>
            <a:r>
              <a:rPr lang="ru-RU" dirty="0" smtClean="0"/>
              <a:t>ООО «СП </a:t>
            </a:r>
            <a:r>
              <a:rPr lang="ru-RU" dirty="0" err="1" smtClean="0"/>
              <a:t>Ваньеганнефть</a:t>
            </a:r>
            <a:r>
              <a:rPr lang="ru-RU" dirty="0" smtClean="0"/>
              <a:t>» - ОО «</a:t>
            </a:r>
            <a:r>
              <a:rPr lang="ru-RU" dirty="0" err="1" smtClean="0"/>
              <a:t>Наптон</a:t>
            </a:r>
            <a:r>
              <a:rPr lang="ru-RU" dirty="0" smtClean="0"/>
              <a:t>»</a:t>
            </a:r>
          </a:p>
          <a:p>
            <a:pPr lvl="2"/>
            <a:r>
              <a:rPr lang="ru-RU" dirty="0" smtClean="0"/>
              <a:t>ОАО «</a:t>
            </a:r>
            <a:r>
              <a:rPr lang="ru-RU" dirty="0" err="1" smtClean="0"/>
              <a:t>Томскнефть</a:t>
            </a:r>
            <a:r>
              <a:rPr lang="ru-RU" dirty="0" smtClean="0"/>
              <a:t>»  -  ООО «</a:t>
            </a:r>
            <a:r>
              <a:rPr lang="ru-RU" dirty="0" err="1" smtClean="0"/>
              <a:t>Стрежевская</a:t>
            </a:r>
            <a:r>
              <a:rPr lang="ru-RU" dirty="0" smtClean="0"/>
              <a:t> Сервис-Экология»</a:t>
            </a:r>
          </a:p>
          <a:p>
            <a:pPr lvl="2"/>
            <a:r>
              <a:rPr lang="ru-RU" dirty="0" smtClean="0"/>
              <a:t>ООО «</a:t>
            </a:r>
            <a:r>
              <a:rPr lang="ru-RU" dirty="0" err="1" smtClean="0"/>
              <a:t>ЛУКОЙЛ-Западная</a:t>
            </a:r>
            <a:r>
              <a:rPr lang="ru-RU" dirty="0" smtClean="0"/>
              <a:t> Сибирь» - ООО «НПКФ «КВАНТ»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Презен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63"/>
            <a:ext cx="9144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76814-E1DD-400D-AD6E-5BFE3FD389A0}" type="slidenum">
              <a:rPr lang="ru-RU"/>
              <a:pPr>
                <a:defRPr/>
              </a:pPr>
              <a:t>27</a:t>
            </a:fld>
            <a:endParaRPr lang="ru-RU"/>
          </a:p>
        </p:txBody>
      </p:sp>
      <p:sp>
        <p:nvSpPr>
          <p:cNvPr id="28676" name="AutoShape 2"/>
          <p:cNvSpPr>
            <a:spLocks noChangeAspect="1" noChangeArrowheads="1"/>
          </p:cNvSpPr>
          <p:nvPr/>
        </p:nvSpPr>
        <p:spPr bwMode="auto">
          <a:xfrm>
            <a:off x="611188" y="1600200"/>
            <a:ext cx="853281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1143000" y="357188"/>
            <a:ext cx="7532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/>
              <a:t>Территориальная система наблюдений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2"/>
          <p:cNvSpPr>
            <a:spLocks noChangeShapeType="1"/>
          </p:cNvSpPr>
          <p:nvPr/>
        </p:nvSpPr>
        <p:spPr bwMode="auto">
          <a:xfrm>
            <a:off x="7613650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1" name="Oval 3"/>
          <p:cNvSpPr>
            <a:spLocks noChangeArrowheads="1"/>
          </p:cNvSpPr>
          <p:nvPr/>
        </p:nvSpPr>
        <p:spPr bwMode="auto">
          <a:xfrm>
            <a:off x="5867400" y="5181600"/>
            <a:ext cx="1295400" cy="112712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385" tIns="45695" rIns="91385" bIns="456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Times New Roman" pitchFamily="18" charset="0"/>
              </a:rPr>
              <a:t>Проектные и научно-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Times New Roman" pitchFamily="18" charset="0"/>
              </a:rPr>
              <a:t>исследовательские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Times New Roman" pitchFamily="18" charset="0"/>
              </a:rPr>
              <a:t>организации</a:t>
            </a:r>
            <a:r>
              <a:rPr lang="ru-RU" sz="1000" dirty="0">
                <a:latin typeface="Times New Roman" pitchFamily="18" charset="0"/>
              </a:rPr>
              <a:t> </a:t>
            </a:r>
          </a:p>
        </p:txBody>
      </p:sp>
      <p:grpSp>
        <p:nvGrpSpPr>
          <p:cNvPr id="29702" name="Group 4"/>
          <p:cNvGrpSpPr>
            <a:grpSpLocks/>
          </p:cNvGrpSpPr>
          <p:nvPr/>
        </p:nvGrpSpPr>
        <p:grpSpPr bwMode="auto">
          <a:xfrm>
            <a:off x="4117975" y="5703888"/>
            <a:ext cx="1816100" cy="706437"/>
            <a:chOff x="2594" y="3512"/>
            <a:chExt cx="1144" cy="445"/>
          </a:xfrm>
        </p:grpSpPr>
        <p:sp>
          <p:nvSpPr>
            <p:cNvPr id="29749" name="Line 5"/>
            <p:cNvSpPr>
              <a:spLocks noChangeShapeType="1"/>
            </p:cNvSpPr>
            <p:nvPr/>
          </p:nvSpPr>
          <p:spPr bwMode="auto">
            <a:xfrm>
              <a:off x="2594" y="3512"/>
              <a:ext cx="114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9750" name="AutoShape 6"/>
            <p:cNvSpPr>
              <a:spLocks noChangeArrowheads="1"/>
            </p:cNvSpPr>
            <p:nvPr/>
          </p:nvSpPr>
          <p:spPr bwMode="auto">
            <a:xfrm>
              <a:off x="2858" y="3524"/>
              <a:ext cx="705" cy="433"/>
            </a:xfrm>
            <a:prstGeom prst="foldedCorner">
              <a:avLst>
                <a:gd name="adj" fmla="val 12500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lIns="25711" tIns="25711" rIns="25711" bIns="25711" anchor="ctr" anchorCtr="1">
              <a:spAutoFit/>
            </a:bodyPr>
            <a:lstStyle/>
            <a:p>
              <a:r>
                <a:rPr lang="ru-RU" sz="900" b="1">
                  <a:latin typeface="Times New Roman" pitchFamily="18" charset="0"/>
                </a:rPr>
                <a:t>- проектная документация;</a:t>
              </a:r>
            </a:p>
            <a:p>
              <a:pPr>
                <a:buFontTx/>
                <a:buChar char="-"/>
              </a:pPr>
              <a:r>
                <a:rPr lang="ru-RU" sz="900" b="1">
                  <a:latin typeface="Times New Roman" pitchFamily="18" charset="0"/>
                </a:rPr>
                <a:t>отчеты по ОИЗ,   </a:t>
              </a:r>
            </a:p>
            <a:p>
              <a:r>
                <a:rPr lang="ru-RU" sz="900" b="1">
                  <a:latin typeface="Times New Roman" pitchFamily="18" charset="0"/>
                </a:rPr>
                <a:t>  ЛЭМ </a:t>
              </a:r>
            </a:p>
          </p:txBody>
        </p:sp>
      </p:grp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6070600" y="3787775"/>
            <a:ext cx="1079500" cy="295275"/>
          </a:xfrm>
          <a:prstGeom prst="foldedCorner">
            <a:avLst>
              <a:gd name="adj" fmla="val 12500"/>
            </a:avLst>
          </a:prstGeom>
          <a:noFill/>
          <a:ln w="9525">
            <a:noFill/>
            <a:round/>
            <a:headEnd/>
            <a:tailEnd/>
          </a:ln>
        </p:spPr>
        <p:txBody>
          <a:bodyPr lIns="25711" tIns="25711" rIns="25711" bIns="25711" anchor="ctr" anchorCtr="1">
            <a:spAutoFit/>
          </a:bodyPr>
          <a:lstStyle/>
          <a:p>
            <a:pPr algn="just"/>
            <a:endParaRPr lang="ru-RU" sz="700">
              <a:solidFill>
                <a:srgbClr val="666699"/>
              </a:solidFill>
              <a:latin typeface="Times New Roman" pitchFamily="18" charset="0"/>
            </a:endParaRPr>
          </a:p>
          <a:p>
            <a:pPr algn="just"/>
            <a:endParaRPr lang="ru-RU" sz="700">
              <a:solidFill>
                <a:srgbClr val="666699"/>
              </a:solidFill>
              <a:latin typeface="Times New Roman" pitchFamily="18" charset="0"/>
            </a:endParaRPr>
          </a:p>
        </p:txBody>
      </p:sp>
      <p:sp>
        <p:nvSpPr>
          <p:cNvPr id="12296" name="Rectangle 9"/>
          <p:cNvSpPr>
            <a:spLocks noChangeArrowheads="1"/>
          </p:cNvSpPr>
          <p:nvPr/>
        </p:nvSpPr>
        <p:spPr bwMode="auto">
          <a:xfrm>
            <a:off x="4643438" y="3933825"/>
            <a:ext cx="2160587" cy="7191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385" tIns="45695" rIns="91385" bIns="456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Times New Roman" pitchFamily="18" charset="0"/>
              </a:rPr>
              <a:t>ФГУ «ЦЛАТИ по </a:t>
            </a:r>
            <a:r>
              <a:rPr lang="ru-RU" sz="1000" b="1" dirty="0" err="1">
                <a:latin typeface="Times New Roman" pitchFamily="18" charset="0"/>
              </a:rPr>
              <a:t>УрФО</a:t>
            </a:r>
            <a:r>
              <a:rPr lang="ru-RU" sz="1000" b="1" dirty="0">
                <a:latin typeface="Times New Roman" pitchFamily="18" charset="0"/>
              </a:rPr>
              <a:t>»</a:t>
            </a:r>
            <a:r>
              <a:rPr lang="en-US" sz="1000" b="1" dirty="0">
                <a:latin typeface="Times New Roman" pitchFamily="18" charset="0"/>
              </a:rPr>
              <a:t> </a:t>
            </a:r>
            <a:r>
              <a:rPr lang="ru-RU" sz="1000" b="1" dirty="0">
                <a:latin typeface="Times New Roman" pitchFamily="18" charset="0"/>
              </a:rPr>
              <a:t>по ХМАО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Times New Roman" pitchFamily="18" charset="0"/>
              </a:rPr>
              <a:t>Отделы: </a:t>
            </a:r>
            <a:r>
              <a:rPr lang="ru-RU" sz="1000" b="1" dirty="0" err="1">
                <a:latin typeface="Times New Roman" pitchFamily="18" charset="0"/>
              </a:rPr>
              <a:t>Сургутский</a:t>
            </a:r>
            <a:endParaRPr lang="ru-RU" sz="1000" b="1" dirty="0"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Times New Roman" pitchFamily="18" charset="0"/>
              </a:rPr>
              <a:t>                 </a:t>
            </a:r>
            <a:r>
              <a:rPr lang="ru-RU" sz="1000" b="1" dirty="0" err="1">
                <a:latin typeface="Times New Roman" pitchFamily="18" charset="0"/>
              </a:rPr>
              <a:t>Нижневартовский</a:t>
            </a:r>
            <a:endParaRPr lang="ru-RU" sz="1000" b="1" dirty="0"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Times New Roman" pitchFamily="18" charset="0"/>
              </a:rPr>
              <a:t>                 Ханты-Мансийский</a:t>
            </a:r>
            <a:endParaRPr lang="ru-RU" sz="1000" dirty="0">
              <a:latin typeface="Times New Roman" pitchFamily="18" charset="0"/>
            </a:endParaRPr>
          </a:p>
        </p:txBody>
      </p:sp>
      <p:sp>
        <p:nvSpPr>
          <p:cNvPr id="29707" name="AutoShape 10"/>
          <p:cNvSpPr>
            <a:spLocks noChangeArrowheads="1"/>
          </p:cNvSpPr>
          <p:nvPr/>
        </p:nvSpPr>
        <p:spPr bwMode="auto">
          <a:xfrm>
            <a:off x="4643438" y="4652963"/>
            <a:ext cx="2160587" cy="471487"/>
          </a:xfrm>
          <a:prstGeom prst="foldedCorner">
            <a:avLst>
              <a:gd name="adj" fmla="val 125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buFontTx/>
              <a:buChar char="-"/>
            </a:pPr>
            <a:r>
              <a:rPr lang="ru-RU" sz="700" b="1">
                <a:latin typeface="Times New Roman" pitchFamily="18" charset="0"/>
              </a:rPr>
              <a:t> </a:t>
            </a:r>
            <a:r>
              <a:rPr lang="ru-RU" sz="900" b="1">
                <a:latin typeface="Times New Roman" pitchFamily="18" charset="0"/>
              </a:rPr>
              <a:t>согласование документации; </a:t>
            </a:r>
          </a:p>
          <a:p>
            <a:r>
              <a:rPr lang="ru-RU" sz="900" b="1">
                <a:latin typeface="Times New Roman" pitchFamily="18" charset="0"/>
              </a:rPr>
              <a:t>- прием данных от недропользователей;</a:t>
            </a:r>
          </a:p>
          <a:p>
            <a:r>
              <a:rPr lang="ru-RU" sz="900" b="1">
                <a:latin typeface="Times New Roman" pitchFamily="18" charset="0"/>
              </a:rPr>
              <a:t>- контроль ведомственных лабораторий</a:t>
            </a: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 flipH="1">
            <a:off x="4138613" y="4149725"/>
            <a:ext cx="5048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67175" y="3781425"/>
            <a:ext cx="720725" cy="314325"/>
          </a:xfrm>
          <a:prstGeom prst="foldedCorner">
            <a:avLst>
              <a:gd name="adj" fmla="val 12500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r>
              <a:rPr lang="ru-RU" sz="900" b="1">
                <a:latin typeface="Times New Roman" pitchFamily="18" charset="0"/>
              </a:rPr>
              <a:t>протоколы КХА</a:t>
            </a:r>
          </a:p>
        </p:txBody>
      </p:sp>
      <p:grpSp>
        <p:nvGrpSpPr>
          <p:cNvPr id="29710" name="Group 14"/>
          <p:cNvGrpSpPr>
            <a:grpSpLocks/>
          </p:cNvGrpSpPr>
          <p:nvPr/>
        </p:nvGrpSpPr>
        <p:grpSpPr bwMode="auto">
          <a:xfrm>
            <a:off x="142875" y="642938"/>
            <a:ext cx="7927975" cy="1273175"/>
            <a:chOff x="1231" y="688"/>
            <a:chExt cx="1932" cy="510"/>
          </a:xfrm>
        </p:grpSpPr>
        <p:sp>
          <p:nvSpPr>
            <p:cNvPr id="12301" name="Rectangle 15"/>
            <p:cNvSpPr>
              <a:spLocks noChangeArrowheads="1"/>
            </p:cNvSpPr>
            <p:nvPr/>
          </p:nvSpPr>
          <p:spPr bwMode="auto">
            <a:xfrm>
              <a:off x="1231" y="688"/>
              <a:ext cx="1932" cy="403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lIns="91385" tIns="45695" rIns="91385" bIns="4569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latin typeface="Times New Roman" pitchFamily="18" charset="0"/>
                </a:rPr>
                <a:t>Департамент</a:t>
              </a:r>
              <a:r>
                <a:rPr lang="en-US" b="1" dirty="0">
                  <a:latin typeface="Times New Roman" pitchFamily="18" charset="0"/>
                </a:rPr>
                <a:t> </a:t>
              </a:r>
              <a:r>
                <a:rPr lang="ru-RU" b="1" dirty="0">
                  <a:latin typeface="Times New Roman" pitchFamily="18" charset="0"/>
                </a:rPr>
                <a:t>охраны окружающей среды и экологической безопасности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latin typeface="Times New Roman" pitchFamily="18" charset="0"/>
                </a:rPr>
                <a:t>Ханты-Мансийского автономного округа -</a:t>
              </a:r>
              <a:r>
                <a:rPr lang="ru-RU" b="1" dirty="0" err="1">
                  <a:latin typeface="Times New Roman" pitchFamily="18" charset="0"/>
                </a:rPr>
                <a:t>Югры</a:t>
              </a:r>
              <a:r>
                <a:rPr lang="ru-RU" b="1" dirty="0"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29748" name="AutoShape 16"/>
            <p:cNvSpPr>
              <a:spLocks noChangeArrowheads="1"/>
            </p:cNvSpPr>
            <p:nvPr/>
          </p:nvSpPr>
          <p:spPr bwMode="auto">
            <a:xfrm>
              <a:off x="1231" y="1092"/>
              <a:ext cx="1880" cy="106"/>
            </a:xfrm>
            <a:prstGeom prst="foldedCorner">
              <a:avLst>
                <a:gd name="adj" fmla="val 125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 sz="900" b="1">
                  <a:latin typeface="Times New Roman" pitchFamily="18" charset="0"/>
                </a:rPr>
                <a:t>Общее руководство и организация взаимодействия структур, контроль исполнения, согласование проектной документации</a:t>
              </a:r>
            </a:p>
          </p:txBody>
        </p:sp>
      </p:grpSp>
      <p:sp>
        <p:nvSpPr>
          <p:cNvPr id="29711" name="Line 17"/>
          <p:cNvSpPr>
            <a:spLocks noChangeShapeType="1"/>
          </p:cNvSpPr>
          <p:nvPr/>
        </p:nvSpPr>
        <p:spPr bwMode="auto">
          <a:xfrm>
            <a:off x="1139825" y="1912938"/>
            <a:ext cx="3175" cy="6016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29712" name="Group 18"/>
          <p:cNvGrpSpPr>
            <a:grpSpLocks/>
          </p:cNvGrpSpPr>
          <p:nvPr/>
        </p:nvGrpSpPr>
        <p:grpSpPr bwMode="auto">
          <a:xfrm>
            <a:off x="5154613" y="2227263"/>
            <a:ext cx="3273425" cy="1544637"/>
            <a:chOff x="3471" y="1403"/>
            <a:chExt cx="2062" cy="973"/>
          </a:xfrm>
        </p:grpSpPr>
        <p:sp>
          <p:nvSpPr>
            <p:cNvPr id="12305" name="Rectangle 19"/>
            <p:cNvSpPr>
              <a:spLocks noChangeArrowheads="1"/>
            </p:cNvSpPr>
            <p:nvPr/>
          </p:nvSpPr>
          <p:spPr bwMode="auto">
            <a:xfrm>
              <a:off x="3471" y="1403"/>
              <a:ext cx="2059" cy="19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65274" tIns="32637" rIns="65274" bIns="32637"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>
                  <a:latin typeface="Times New Roman" pitchFamily="18" charset="0"/>
                </a:rPr>
                <a:t>ОАО «НПЦ Мониторинг»</a:t>
              </a:r>
              <a:endParaRPr lang="ru-RU" sz="1400">
                <a:latin typeface="Times New Roman" pitchFamily="18" charset="0"/>
              </a:endParaRPr>
            </a:p>
          </p:txBody>
        </p:sp>
        <p:sp>
          <p:nvSpPr>
            <p:cNvPr id="29744" name="AutoShape 20"/>
            <p:cNvSpPr>
              <a:spLocks noChangeArrowheads="1"/>
            </p:cNvSpPr>
            <p:nvPr/>
          </p:nvSpPr>
          <p:spPr bwMode="auto">
            <a:xfrm>
              <a:off x="3474" y="1606"/>
              <a:ext cx="2059" cy="770"/>
            </a:xfrm>
            <a:prstGeom prst="foldedCorner">
              <a:avLst>
                <a:gd name="adj" fmla="val 125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r>
                <a:rPr lang="ru-RU" sz="600" b="1">
                  <a:latin typeface="Times New Roman" pitchFamily="18" charset="0"/>
                </a:rPr>
                <a:t>- </a:t>
              </a:r>
              <a:r>
                <a:rPr lang="ru-RU" sz="1000" b="1">
                  <a:latin typeface="Times New Roman" pitchFamily="18" charset="0"/>
                </a:rPr>
                <a:t>ведение реестра проектной и отчетной документации, поступающей от недропользователей;</a:t>
              </a:r>
            </a:p>
            <a:p>
              <a:r>
                <a:rPr lang="ru-RU" sz="1000" b="1">
                  <a:latin typeface="Times New Roman" pitchFamily="18" charset="0"/>
                </a:rPr>
                <a:t>- верификация и анализ результатов ЛЭМ; </a:t>
              </a:r>
            </a:p>
            <a:p>
              <a:pPr>
                <a:buFontTx/>
                <a:buChar char="-"/>
              </a:pPr>
              <a:r>
                <a:rPr lang="ru-RU" sz="1000" b="1">
                  <a:latin typeface="Times New Roman" pitchFamily="18" charset="0"/>
                </a:rPr>
                <a:t> ведение базы «Экологический .паспорт л.у.»;</a:t>
              </a:r>
            </a:p>
            <a:p>
              <a:r>
                <a:rPr lang="ru-RU" sz="1000" b="1">
                  <a:latin typeface="Times New Roman" pitchFamily="18" charset="0"/>
                </a:rPr>
                <a:t>- ежегодные и квартальные отчеты о состоянии ОПС;</a:t>
              </a:r>
            </a:p>
            <a:p>
              <a:pPr>
                <a:buFontTx/>
                <a:buChar char="-"/>
              </a:pPr>
              <a:r>
                <a:rPr lang="ru-RU" sz="1000" b="1">
                  <a:latin typeface="Times New Roman" pitchFamily="18" charset="0"/>
                </a:rPr>
                <a:t> картографические базы данных; </a:t>
              </a:r>
            </a:p>
            <a:p>
              <a:pPr>
                <a:buFontTx/>
                <a:buChar char="-"/>
              </a:pPr>
              <a:r>
                <a:rPr lang="ru-RU" sz="1000" b="1">
                  <a:latin typeface="Times New Roman" pitchFamily="18" charset="0"/>
                </a:rPr>
                <a:t> сводные аналитические обзоры</a:t>
              </a:r>
            </a:p>
          </p:txBody>
        </p:sp>
      </p:grpSp>
      <p:sp>
        <p:nvSpPr>
          <p:cNvPr id="29713" name="Line 21"/>
          <p:cNvSpPr>
            <a:spLocks noChangeShapeType="1"/>
          </p:cNvSpPr>
          <p:nvPr/>
        </p:nvSpPr>
        <p:spPr bwMode="auto">
          <a:xfrm>
            <a:off x="6403975" y="1925638"/>
            <a:ext cx="0" cy="2936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9714" name="AutoShape 22"/>
          <p:cNvSpPr>
            <a:spLocks noChangeArrowheads="1"/>
          </p:cNvSpPr>
          <p:nvPr/>
        </p:nvSpPr>
        <p:spPr bwMode="auto">
          <a:xfrm rot="-5400000">
            <a:off x="7882731" y="1350169"/>
            <a:ext cx="993775" cy="687388"/>
          </a:xfrm>
          <a:prstGeom prst="foldedCorner">
            <a:avLst>
              <a:gd name="adj" fmla="val 12500"/>
            </a:avLst>
          </a:prstGeom>
          <a:noFill/>
          <a:ln w="9525">
            <a:noFill/>
            <a:round/>
            <a:headEnd/>
            <a:tailEnd/>
          </a:ln>
        </p:spPr>
        <p:txBody>
          <a:bodyPr lIns="25711" tIns="25711" rIns="25711" bIns="25711">
            <a:spAutoFit/>
          </a:bodyPr>
          <a:lstStyle/>
          <a:p>
            <a:r>
              <a:rPr lang="ru-RU" sz="900" b="1">
                <a:latin typeface="Times New Roman" pitchFamily="18" charset="0"/>
              </a:rPr>
              <a:t>Информация о выполнении Постановления № 302-П</a:t>
            </a:r>
          </a:p>
        </p:txBody>
      </p:sp>
      <p:sp>
        <p:nvSpPr>
          <p:cNvPr id="29715" name="Line 23"/>
          <p:cNvSpPr>
            <a:spLocks noChangeShapeType="1"/>
          </p:cNvSpPr>
          <p:nvPr/>
        </p:nvSpPr>
        <p:spPr bwMode="auto">
          <a:xfrm flipH="1">
            <a:off x="7562850" y="1549400"/>
            <a:ext cx="35877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9716" name="Text Box 24"/>
          <p:cNvSpPr txBox="1">
            <a:spLocks noChangeArrowheads="1"/>
          </p:cNvSpPr>
          <p:nvPr/>
        </p:nvSpPr>
        <p:spPr bwMode="auto">
          <a:xfrm>
            <a:off x="7107238" y="6037263"/>
            <a:ext cx="2001837" cy="704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defTabSz="652463"/>
            <a:r>
              <a:rPr lang="ru-RU" sz="700" b="1" i="1">
                <a:latin typeface="Times New Roman" pitchFamily="18" charset="0"/>
              </a:rPr>
              <a:t>СОКРАЩЕНИЯ:</a:t>
            </a:r>
          </a:p>
          <a:p>
            <a:pPr defTabSz="652463"/>
            <a:r>
              <a:rPr lang="ru-RU" sz="700" b="1" i="1">
                <a:latin typeface="Times New Roman" pitchFamily="18" charset="0"/>
              </a:rPr>
              <a:t>ИФЗ - исследование исходной загрязненности;</a:t>
            </a:r>
          </a:p>
          <a:p>
            <a:pPr defTabSz="652463"/>
            <a:r>
              <a:rPr lang="ru-RU" sz="700" b="1" i="1">
                <a:latin typeface="Times New Roman" pitchFamily="18" charset="0"/>
              </a:rPr>
              <a:t>ЛЭМ – локальный экологический мониторинг;</a:t>
            </a:r>
          </a:p>
          <a:p>
            <a:pPr defTabSz="652463"/>
            <a:r>
              <a:rPr lang="ru-RU" sz="700" b="1" i="1">
                <a:latin typeface="Times New Roman" pitchFamily="18" charset="0"/>
              </a:rPr>
              <a:t>ОПС – окружающая природная среда;</a:t>
            </a:r>
          </a:p>
          <a:p>
            <a:pPr defTabSz="652463"/>
            <a:r>
              <a:rPr lang="ru-RU" sz="700" b="1" i="1">
                <a:latin typeface="Times New Roman" pitchFamily="18" charset="0"/>
              </a:rPr>
              <a:t>л.у. – лицензионный участок;</a:t>
            </a:r>
          </a:p>
          <a:p>
            <a:pPr defTabSz="652463"/>
            <a:r>
              <a:rPr lang="ru-RU" sz="700" b="1" i="1">
                <a:latin typeface="Times New Roman" pitchFamily="18" charset="0"/>
              </a:rPr>
              <a:t>КХА – количественный химический анализ  </a:t>
            </a:r>
          </a:p>
        </p:txBody>
      </p:sp>
      <p:sp>
        <p:nvSpPr>
          <p:cNvPr id="12311" name="Rectangle 25"/>
          <p:cNvSpPr>
            <a:spLocks noChangeArrowheads="1"/>
          </p:cNvSpPr>
          <p:nvPr/>
        </p:nvSpPr>
        <p:spPr bwMode="auto">
          <a:xfrm rot="5400000">
            <a:off x="2673350" y="4032250"/>
            <a:ext cx="2238375" cy="269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385" tIns="45695" rIns="91385" bIns="456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Ведомственные лаборатории</a:t>
            </a:r>
            <a:endParaRPr lang="ru-RU" sz="1200" dirty="0">
              <a:latin typeface="Times New Roman" pitchFamily="18" charset="0"/>
            </a:endParaRPr>
          </a:p>
        </p:txBody>
      </p:sp>
      <p:sp>
        <p:nvSpPr>
          <p:cNvPr id="12312" name="AutoShape 30"/>
          <p:cNvSpPr>
            <a:spLocks noChangeArrowheads="1"/>
          </p:cNvSpPr>
          <p:nvPr/>
        </p:nvSpPr>
        <p:spPr bwMode="auto">
          <a:xfrm>
            <a:off x="381000" y="2895600"/>
            <a:ext cx="2994025" cy="728663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65274" tIns="32637" rIns="65274" bIns="32637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7</a:t>
            </a:r>
            <a:r>
              <a:rPr lang="en-US" sz="1200" b="1" dirty="0">
                <a:latin typeface="Times New Roman" pitchFamily="18" charset="0"/>
              </a:rPr>
              <a:t>1</a:t>
            </a:r>
            <a:r>
              <a:rPr lang="ru-RU" sz="1200" b="1" dirty="0">
                <a:latin typeface="Times New Roman" pitchFamily="18" charset="0"/>
              </a:rPr>
              <a:t> компания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latin typeface="Times New Roman" pitchFamily="18" charset="0"/>
              </a:rPr>
              <a:t>недропользователей</a:t>
            </a:r>
            <a:endParaRPr lang="ru-RU" sz="1200" b="1" dirty="0">
              <a:latin typeface="Times New Roman" pitchFamily="18" charset="0"/>
            </a:endParaRPr>
          </a:p>
        </p:txBody>
      </p:sp>
      <p:sp>
        <p:nvSpPr>
          <p:cNvPr id="12313" name="AutoShape 31"/>
          <p:cNvSpPr>
            <a:spLocks noChangeArrowheads="1"/>
          </p:cNvSpPr>
          <p:nvPr/>
        </p:nvSpPr>
        <p:spPr bwMode="auto">
          <a:xfrm>
            <a:off x="381000" y="3810000"/>
            <a:ext cx="2519363" cy="658813"/>
          </a:xfrm>
          <a:prstGeom prst="flowChartMultidocumen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65274" tIns="32637" rIns="65274" bIns="3263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319 лицензионных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участков</a:t>
            </a:r>
          </a:p>
        </p:txBody>
      </p:sp>
      <p:sp>
        <p:nvSpPr>
          <p:cNvPr id="12314" name="AutoShape 32"/>
          <p:cNvSpPr>
            <a:spLocks noChangeArrowheads="1"/>
          </p:cNvSpPr>
          <p:nvPr/>
        </p:nvSpPr>
        <p:spPr bwMode="auto">
          <a:xfrm>
            <a:off x="2362200" y="4800600"/>
            <a:ext cx="955675" cy="457200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65274" tIns="32637" rIns="65274" bIns="3263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Отчет ИФЗ</a:t>
            </a:r>
          </a:p>
        </p:txBody>
      </p:sp>
      <p:grpSp>
        <p:nvGrpSpPr>
          <p:cNvPr id="29721" name="Group 53"/>
          <p:cNvGrpSpPr>
            <a:grpSpLocks/>
          </p:cNvGrpSpPr>
          <p:nvPr/>
        </p:nvGrpSpPr>
        <p:grpSpPr bwMode="auto">
          <a:xfrm>
            <a:off x="228600" y="4800600"/>
            <a:ext cx="2995613" cy="1085850"/>
            <a:chOff x="278" y="2341"/>
            <a:chExt cx="1887" cy="492"/>
          </a:xfrm>
        </p:grpSpPr>
        <p:sp>
          <p:nvSpPr>
            <p:cNvPr id="12316" name="AutoShape 26"/>
            <p:cNvSpPr>
              <a:spLocks noChangeArrowheads="1"/>
            </p:cNvSpPr>
            <p:nvPr/>
          </p:nvSpPr>
          <p:spPr bwMode="auto">
            <a:xfrm>
              <a:off x="278" y="2341"/>
              <a:ext cx="601" cy="224"/>
            </a:xfrm>
            <a:prstGeom prst="foldedCorner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lIns="65274" tIns="32637" rIns="65274" bIns="32637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latin typeface="Times New Roman" pitchFamily="18" charset="0"/>
                </a:rPr>
                <a:t>Проект ИФЗ</a:t>
              </a:r>
            </a:p>
          </p:txBody>
        </p:sp>
        <p:sp>
          <p:nvSpPr>
            <p:cNvPr id="12317" name="AutoShape 27"/>
            <p:cNvSpPr>
              <a:spLocks noChangeArrowheads="1"/>
            </p:cNvSpPr>
            <p:nvPr/>
          </p:nvSpPr>
          <p:spPr bwMode="auto">
            <a:xfrm>
              <a:off x="278" y="2610"/>
              <a:ext cx="601" cy="223"/>
            </a:xfrm>
            <a:prstGeom prst="foldedCorner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lIns="65274" tIns="32637" rIns="65274" bIns="32637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latin typeface="Times New Roman" pitchFamily="18" charset="0"/>
                </a:rPr>
                <a:t>Проект ЛЭМ</a:t>
              </a:r>
            </a:p>
          </p:txBody>
        </p:sp>
        <p:sp>
          <p:nvSpPr>
            <p:cNvPr id="12318" name="AutoShape 28"/>
            <p:cNvSpPr>
              <a:spLocks noChangeArrowheads="1"/>
            </p:cNvSpPr>
            <p:nvPr/>
          </p:nvSpPr>
          <p:spPr bwMode="auto">
            <a:xfrm>
              <a:off x="921" y="2341"/>
              <a:ext cx="601" cy="224"/>
            </a:xfrm>
            <a:prstGeom prst="foldedCorner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lIns="65274" tIns="32637" rIns="65274" bIns="32637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latin typeface="Times New Roman" pitchFamily="18" charset="0"/>
                </a:rPr>
                <a:t>ИФЗ</a:t>
              </a:r>
            </a:p>
          </p:txBody>
        </p:sp>
        <p:sp>
          <p:nvSpPr>
            <p:cNvPr id="12319" name="AutoShape 29"/>
            <p:cNvSpPr>
              <a:spLocks noChangeArrowheads="1"/>
            </p:cNvSpPr>
            <p:nvPr/>
          </p:nvSpPr>
          <p:spPr bwMode="auto">
            <a:xfrm>
              <a:off x="921" y="2610"/>
              <a:ext cx="601" cy="223"/>
            </a:xfrm>
            <a:prstGeom prst="foldedCorner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lIns="65274" tIns="32637" rIns="65274" bIns="32637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latin typeface="Times New Roman" pitchFamily="18" charset="0"/>
                </a:rPr>
                <a:t>Ведение ЛЭМ</a:t>
              </a:r>
            </a:p>
          </p:txBody>
        </p:sp>
        <p:sp>
          <p:nvSpPr>
            <p:cNvPr id="12320" name="AutoShape 33"/>
            <p:cNvSpPr>
              <a:spLocks noChangeArrowheads="1"/>
            </p:cNvSpPr>
            <p:nvPr/>
          </p:nvSpPr>
          <p:spPr bwMode="auto">
            <a:xfrm>
              <a:off x="1563" y="2610"/>
              <a:ext cx="602" cy="223"/>
            </a:xfrm>
            <a:prstGeom prst="foldedCorner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lIns="65274" tIns="32637" rIns="65274" bIns="32637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100" b="1" dirty="0">
                  <a:latin typeface="Times New Roman" pitchFamily="18" charset="0"/>
                </a:rPr>
                <a:t>Отчет ЛЭМ</a:t>
              </a:r>
            </a:p>
          </p:txBody>
        </p:sp>
      </p:grpSp>
      <p:sp>
        <p:nvSpPr>
          <p:cNvPr id="29722" name="Rectangle 34"/>
          <p:cNvSpPr>
            <a:spLocks noChangeArrowheads="1"/>
          </p:cNvSpPr>
          <p:nvPr/>
        </p:nvSpPr>
        <p:spPr bwMode="auto">
          <a:xfrm>
            <a:off x="0" y="2565400"/>
            <a:ext cx="4140200" cy="41767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29723" name="Line 35"/>
          <p:cNvSpPr>
            <a:spLocks noChangeShapeType="1"/>
          </p:cNvSpPr>
          <p:nvPr/>
        </p:nvSpPr>
        <p:spPr bwMode="auto">
          <a:xfrm flipH="1">
            <a:off x="5580063" y="3748088"/>
            <a:ext cx="0" cy="1857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9724" name="Line 36"/>
          <p:cNvSpPr>
            <a:spLocks noChangeShapeType="1"/>
          </p:cNvSpPr>
          <p:nvPr/>
        </p:nvSpPr>
        <p:spPr bwMode="auto">
          <a:xfrm flipH="1">
            <a:off x="2843213" y="1916113"/>
            <a:ext cx="0" cy="4889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9725" name="Line 37"/>
          <p:cNvSpPr>
            <a:spLocks noChangeShapeType="1"/>
          </p:cNvSpPr>
          <p:nvPr/>
        </p:nvSpPr>
        <p:spPr bwMode="auto">
          <a:xfrm>
            <a:off x="2820988" y="2420938"/>
            <a:ext cx="23050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29726" name="AutoShape 38"/>
          <p:cNvSpPr>
            <a:spLocks noChangeArrowheads="1"/>
          </p:cNvSpPr>
          <p:nvPr/>
        </p:nvSpPr>
        <p:spPr bwMode="auto">
          <a:xfrm>
            <a:off x="2987675" y="2060575"/>
            <a:ext cx="1597025" cy="373063"/>
          </a:xfrm>
          <a:prstGeom prst="foldedCorner">
            <a:avLst>
              <a:gd name="adj" fmla="val 12500"/>
            </a:avLst>
          </a:prstGeom>
          <a:noFill/>
          <a:ln w="9525">
            <a:noFill/>
            <a:round/>
            <a:headEnd/>
            <a:tailEnd/>
          </a:ln>
        </p:spPr>
        <p:txBody>
          <a:bodyPr lIns="25711" tIns="25711" rIns="25711" bIns="25711" anchor="ctr" anchorCtr="1">
            <a:spAutoFit/>
          </a:bodyPr>
          <a:lstStyle/>
          <a:p>
            <a:r>
              <a:rPr lang="ru-RU" sz="900" b="1">
                <a:latin typeface="Times New Roman" pitchFamily="18" charset="0"/>
              </a:rPr>
              <a:t>- проектная документация;</a:t>
            </a:r>
          </a:p>
          <a:p>
            <a:r>
              <a:rPr lang="ru-RU" sz="900" b="1">
                <a:latin typeface="Times New Roman" pitchFamily="18" charset="0"/>
              </a:rPr>
              <a:t>- отчеты по ИФЗ, ЛЭМ </a:t>
            </a:r>
          </a:p>
        </p:txBody>
      </p:sp>
      <p:sp>
        <p:nvSpPr>
          <p:cNvPr id="29727" name="Line 40"/>
          <p:cNvSpPr>
            <a:spLocks noChangeShapeType="1"/>
          </p:cNvSpPr>
          <p:nvPr/>
        </p:nvSpPr>
        <p:spPr bwMode="auto">
          <a:xfrm flipH="1" flipV="1">
            <a:off x="7896225" y="1517650"/>
            <a:ext cx="11113" cy="6461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28" name="Line 41"/>
          <p:cNvSpPr>
            <a:spLocks noChangeShapeType="1"/>
          </p:cNvSpPr>
          <p:nvPr/>
        </p:nvSpPr>
        <p:spPr bwMode="auto">
          <a:xfrm flipH="1">
            <a:off x="2843213" y="1916113"/>
            <a:ext cx="0" cy="4889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2338" name="Rectangle 57"/>
          <p:cNvSpPr>
            <a:spLocks noChangeArrowheads="1"/>
          </p:cNvSpPr>
          <p:nvPr/>
        </p:nvSpPr>
        <p:spPr bwMode="auto">
          <a:xfrm>
            <a:off x="6911975" y="3933825"/>
            <a:ext cx="2052638" cy="6858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385" tIns="45695" rIns="91385" bIns="4569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ГУ «Ханты-Мансийский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ЦГМС»</a:t>
            </a:r>
            <a:endParaRPr lang="ru-RU" sz="1200" dirty="0">
              <a:latin typeface="Times New Roman" pitchFamily="18" charset="0"/>
            </a:endParaRPr>
          </a:p>
        </p:txBody>
      </p:sp>
      <p:sp>
        <p:nvSpPr>
          <p:cNvPr id="29732" name="AutoShape 58"/>
          <p:cNvSpPr>
            <a:spLocks noChangeArrowheads="1"/>
          </p:cNvSpPr>
          <p:nvPr/>
        </p:nvSpPr>
        <p:spPr bwMode="auto">
          <a:xfrm>
            <a:off x="6911975" y="4629150"/>
            <a:ext cx="2052638" cy="314325"/>
          </a:xfrm>
          <a:prstGeom prst="foldedCorner">
            <a:avLst>
              <a:gd name="adj" fmla="val 125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buFontTx/>
              <a:buChar char="-"/>
            </a:pPr>
            <a:r>
              <a:rPr lang="ru-RU" sz="700" b="1">
                <a:latin typeface="Times New Roman" pitchFamily="18" charset="0"/>
              </a:rPr>
              <a:t> </a:t>
            </a:r>
            <a:r>
              <a:rPr lang="ru-RU" sz="900" b="1">
                <a:latin typeface="Times New Roman" pitchFamily="18" charset="0"/>
              </a:rPr>
              <a:t>лицензиронование деятельности; </a:t>
            </a:r>
          </a:p>
          <a:p>
            <a:r>
              <a:rPr lang="ru-RU" sz="900" b="1">
                <a:latin typeface="Times New Roman" pitchFamily="18" charset="0"/>
              </a:rPr>
              <a:t>- контроль качества измерений</a:t>
            </a:r>
          </a:p>
        </p:txBody>
      </p:sp>
      <p:sp>
        <p:nvSpPr>
          <p:cNvPr id="29733" name="Line 35"/>
          <p:cNvSpPr>
            <a:spLocks noChangeShapeType="1"/>
          </p:cNvSpPr>
          <p:nvPr/>
        </p:nvSpPr>
        <p:spPr bwMode="auto">
          <a:xfrm flipH="1">
            <a:off x="7500938" y="3736975"/>
            <a:ext cx="0" cy="18573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23167-6976-46BD-9B45-CC3F30DCF943}" type="slidenum">
              <a:rPr lang="ru-RU"/>
              <a:pPr>
                <a:defRPr/>
              </a:pPr>
              <a:t>28</a:t>
            </a:fld>
            <a:endParaRPr lang="ru-RU"/>
          </a:p>
        </p:txBody>
      </p:sp>
      <p:sp>
        <p:nvSpPr>
          <p:cNvPr id="29735" name="TextBox 7"/>
          <p:cNvSpPr txBox="1">
            <a:spLocks noChangeArrowheads="1"/>
          </p:cNvSpPr>
          <p:nvPr/>
        </p:nvSpPr>
        <p:spPr bwMode="auto">
          <a:xfrm>
            <a:off x="1000125" y="0"/>
            <a:ext cx="7356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/>
              <a:t>Организация</a:t>
            </a:r>
            <a:r>
              <a:rPr lang="ru-RU" sz="2800" b="1" i="1"/>
              <a:t> </a:t>
            </a:r>
            <a:r>
              <a:rPr lang="ru-RU" sz="2800" b="1"/>
              <a:t>локального мониторинга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00063"/>
            <a:ext cx="8229600" cy="785812"/>
          </a:xfrm>
        </p:spPr>
        <p:txBody>
          <a:bodyPr/>
          <a:lstStyle/>
          <a:p>
            <a:pPr eaLnBrk="1" hangingPunct="1"/>
            <a:r>
              <a:rPr lang="ru-RU" sz="2400" b="1" smtClean="0"/>
              <a:t>Динамика состояния водотоков в границах лицензионных участков недр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57188" y="1428750"/>
          <a:ext cx="8501062" cy="5133975"/>
        </p:xfrm>
        <a:graphic>
          <a:graphicData uri="http://schemas.openxmlformats.org/presentationml/2006/ole">
            <p:oleObj spid="_x0000_s1026" name="Диаграмма" r:id="rId3" imgW="6686550" imgH="4038505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title"/>
          </p:nvPr>
        </p:nvSpPr>
        <p:spPr>
          <a:xfrm>
            <a:off x="2214563" y="285750"/>
            <a:ext cx="4143375" cy="45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ТЕХНОГЕННАЯ НАГРУЗКА</a:t>
            </a:r>
          </a:p>
        </p:txBody>
      </p:sp>
      <p:pic>
        <p:nvPicPr>
          <p:cNvPr id="11266" name="Picture 2" descr="\\Uoos-fs01\COMMON-FOLDERS-UOOS\All\Мокроусов\Облет Приобское Приразломное\Изображение 07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33" y="767999"/>
            <a:ext cx="5768061" cy="3375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5029200" y="5181600"/>
            <a:ext cx="4721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42 тыс. источников загрязнения </a:t>
            </a:r>
          </a:p>
          <a:p>
            <a:r>
              <a:rPr lang="ru-RU" b="1">
                <a:solidFill>
                  <a:schemeClr val="bg1"/>
                </a:solidFill>
              </a:rPr>
              <a:t> атмосферы</a:t>
            </a:r>
          </a:p>
        </p:txBody>
      </p:sp>
      <p:pic>
        <p:nvPicPr>
          <p:cNvPr id="8197" name="Содержимое 2" descr="Факелы-1201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9450" y="3357563"/>
            <a:ext cx="59245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Rectangle 11"/>
          <p:cNvSpPr>
            <a:spLocks noChangeArrowheads="1"/>
          </p:cNvSpPr>
          <p:nvPr/>
        </p:nvSpPr>
        <p:spPr bwMode="auto">
          <a:xfrm>
            <a:off x="228600" y="1143000"/>
            <a:ext cx="4956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531 факелов по сжиганию попутного газа</a:t>
            </a:r>
          </a:p>
        </p:txBody>
      </p:sp>
      <p:sp>
        <p:nvSpPr>
          <p:cNvPr id="8199" name="Rectangle 13"/>
          <p:cNvSpPr>
            <a:spLocks noChangeArrowheads="1"/>
          </p:cNvSpPr>
          <p:nvPr/>
        </p:nvSpPr>
        <p:spPr bwMode="auto">
          <a:xfrm>
            <a:off x="142875" y="5214938"/>
            <a:ext cx="34464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400" b="1">
                <a:latin typeface="Calibri" pitchFamily="34" charset="0"/>
              </a:rPr>
              <a:t>42 тыс. источников </a:t>
            </a:r>
            <a:endParaRPr lang="ru-RU" sz="2400" b="1"/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400" b="1">
                <a:latin typeface="Calibri" pitchFamily="34" charset="0"/>
              </a:rPr>
              <a:t>загрязнения атмосферы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3563" y="2571750"/>
            <a:ext cx="3500437" cy="8302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Шлейфы от сжигания попутного нефтяного газа на территории автономного округа (вид с космоса)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88" descr="Untitled"/>
          <p:cNvPicPr>
            <a:picLocks noChangeAspect="1" noChangeArrowheads="1"/>
          </p:cNvPicPr>
          <p:nvPr/>
        </p:nvPicPr>
        <p:blipFill>
          <a:blip r:embed="rId2"/>
          <a:srcRect l="24582"/>
          <a:stretch>
            <a:fillRect/>
          </a:stretch>
        </p:blipFill>
        <p:spPr bwMode="auto">
          <a:xfrm>
            <a:off x="0" y="782638"/>
            <a:ext cx="6516688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4" name="Rectangle 244"/>
          <p:cNvSpPr>
            <a:spLocks noChangeArrowheads="1"/>
          </p:cNvSpPr>
          <p:nvPr/>
        </p:nvSpPr>
        <p:spPr bwMode="auto">
          <a:xfrm>
            <a:off x="-36513" y="5084763"/>
            <a:ext cx="5545138" cy="17732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5364163" y="765175"/>
            <a:ext cx="3779837" cy="60928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5572125" y="1071563"/>
            <a:ext cx="360363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6011863" y="928688"/>
            <a:ext cx="3132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latin typeface="Book Antiqua" pitchFamily="18" charset="0"/>
              </a:rPr>
              <a:t>Содержание нефтепродуктов </a:t>
            </a:r>
            <a:r>
              <a:rPr lang="en-US" sz="1200" b="1">
                <a:latin typeface="Book Antiqua" pitchFamily="18" charset="0"/>
              </a:rPr>
              <a:t>&gt; 4</a:t>
            </a:r>
            <a:r>
              <a:rPr lang="ru-RU" sz="1200" b="1">
                <a:latin typeface="Book Antiqua" pitchFamily="18" charset="0"/>
              </a:rPr>
              <a:t>ПДК,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sz="1200" b="1">
                <a:latin typeface="Book Antiqua" pitchFamily="18" charset="0"/>
              </a:rPr>
              <a:t>хлоридов</a:t>
            </a:r>
            <a:r>
              <a:rPr lang="en-US" sz="1200" b="1">
                <a:latin typeface="Book Antiqua" pitchFamily="18" charset="0"/>
              </a:rPr>
              <a:t> &gt;</a:t>
            </a:r>
            <a:r>
              <a:rPr lang="ru-RU" sz="1200" b="1">
                <a:latin typeface="Book Antiqua" pitchFamily="18" charset="0"/>
              </a:rPr>
              <a:t>1ПДК</a:t>
            </a:r>
          </a:p>
        </p:txBody>
      </p:sp>
      <p:graphicFrame>
        <p:nvGraphicFramePr>
          <p:cNvPr id="5459" name="Group 339"/>
          <p:cNvGraphicFramePr>
            <a:graphicFrameLocks noGrp="1"/>
          </p:cNvGraphicFramePr>
          <p:nvPr>
            <p:ph/>
          </p:nvPr>
        </p:nvGraphicFramePr>
        <p:xfrm>
          <a:off x="5400675" y="1484313"/>
          <a:ext cx="3743325" cy="2849245"/>
        </p:xfrm>
        <a:graphic>
          <a:graphicData uri="http://schemas.openxmlformats.org/drawingml/2006/table">
            <a:tbl>
              <a:tblPr/>
              <a:tblGrid>
                <a:gridCol w="1584325"/>
                <a:gridCol w="2159000"/>
              </a:tblGrid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Мамонтовский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ОООРН-Юганскнефтегаз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Петелинский 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ООО РН-Юганскнефтегаз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Правдинский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ООО РН-Юганскнефтегаз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Средне-Балыкский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ООО РН-Юганскнефтегаз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Угутский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ООО РН-Юганскнефтегаз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Южно-Балыкский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ООО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РН-Юганскнефтегаз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Вахский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ОАО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Томскнефть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 ВНК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Северный 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ОАО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Томскнефть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 ВНК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Полуденный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ОАО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Томскнефть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 ВНК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0" y="0"/>
            <a:ext cx="896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+mj-lt"/>
                <a:ea typeface="+mj-ea"/>
                <a:cs typeface="+mj-cs"/>
              </a:rPr>
              <a:t>Лицензионные участки с локальными высокими </a:t>
            </a:r>
          </a:p>
          <a:p>
            <a:pPr algn="ctr">
              <a:defRPr/>
            </a:pPr>
            <a:r>
              <a:rPr lang="ru-RU" sz="2400" b="1" dirty="0">
                <a:latin typeface="+mj-lt"/>
                <a:ea typeface="+mj-ea"/>
                <a:cs typeface="+mj-cs"/>
              </a:rPr>
              <a:t>загрязнениями природных сред</a:t>
            </a:r>
          </a:p>
        </p:txBody>
      </p:sp>
      <p:sp>
        <p:nvSpPr>
          <p:cNvPr id="30760" name="Rectangle 103"/>
          <p:cNvSpPr>
            <a:spLocks noChangeArrowheads="1"/>
          </p:cNvSpPr>
          <p:nvPr/>
        </p:nvSpPr>
        <p:spPr bwMode="auto">
          <a:xfrm>
            <a:off x="5940425" y="4652963"/>
            <a:ext cx="360363" cy="2159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0761" name="Text Box 104"/>
          <p:cNvSpPr txBox="1">
            <a:spLocks noChangeArrowheads="1"/>
          </p:cNvSpPr>
          <p:nvPr/>
        </p:nvSpPr>
        <p:spPr bwMode="auto">
          <a:xfrm>
            <a:off x="6338888" y="4684713"/>
            <a:ext cx="262731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sz="1200" b="1">
                <a:latin typeface="Book Antiqua" pitchFamily="18" charset="0"/>
              </a:rPr>
              <a:t>Содержание  хлоридов </a:t>
            </a:r>
            <a:r>
              <a:rPr lang="en-US" sz="1200" b="1">
                <a:latin typeface="Book Antiqua" pitchFamily="18" charset="0"/>
              </a:rPr>
              <a:t>&gt;</a:t>
            </a:r>
            <a:r>
              <a:rPr lang="ru-RU" sz="1200" b="1">
                <a:latin typeface="Book Antiqua" pitchFamily="18" charset="0"/>
              </a:rPr>
              <a:t>1ПДК </a:t>
            </a:r>
          </a:p>
        </p:txBody>
      </p:sp>
      <p:graphicFrame>
        <p:nvGraphicFramePr>
          <p:cNvPr id="5480" name="Group 360"/>
          <p:cNvGraphicFramePr>
            <a:graphicFrameLocks noGrp="1"/>
          </p:cNvGraphicFramePr>
          <p:nvPr/>
        </p:nvGraphicFramePr>
        <p:xfrm>
          <a:off x="5364163" y="5014913"/>
          <a:ext cx="3708400" cy="1656081"/>
        </p:xfrm>
        <a:graphic>
          <a:graphicData uri="http://schemas.openxmlformats.org/drawingml/2006/table">
            <a:tbl>
              <a:tblPr/>
              <a:tblGrid>
                <a:gridCol w="1512887"/>
                <a:gridCol w="2195513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Ватьеганский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ОАО «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ЛУКОЙЛ-Западная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 Сибирь» ТПП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Когалымнефтегаз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Киняминский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ООО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РН-Юганскнефтегаз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Приразломный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ООО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РН-Юганскнефтегаз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Самотлорский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ОАО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Самотлорнефтегаз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79" name="Rectangle 246"/>
          <p:cNvSpPr>
            <a:spLocks noChangeArrowheads="1"/>
          </p:cNvSpPr>
          <p:nvPr/>
        </p:nvSpPr>
        <p:spPr bwMode="auto">
          <a:xfrm>
            <a:off x="682625" y="5300663"/>
            <a:ext cx="360363" cy="2159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0780" name="Text Box 247"/>
          <p:cNvSpPr txBox="1">
            <a:spLocks noChangeArrowheads="1"/>
          </p:cNvSpPr>
          <p:nvPr/>
        </p:nvSpPr>
        <p:spPr bwMode="auto">
          <a:xfrm>
            <a:off x="1060450" y="5354638"/>
            <a:ext cx="33115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sz="1200" b="1">
                <a:latin typeface="Book Antiqua" pitchFamily="18" charset="0"/>
              </a:rPr>
              <a:t>Содержание нефтепродуктов </a:t>
            </a:r>
            <a:r>
              <a:rPr lang="en-US" sz="1200" b="1">
                <a:latin typeface="Book Antiqua" pitchFamily="18" charset="0"/>
              </a:rPr>
              <a:t>&gt; 10</a:t>
            </a:r>
            <a:r>
              <a:rPr lang="ru-RU" sz="1200" b="1">
                <a:latin typeface="Book Antiqua" pitchFamily="18" charset="0"/>
              </a:rPr>
              <a:t>ПДК</a:t>
            </a:r>
          </a:p>
        </p:txBody>
      </p:sp>
      <p:graphicFrame>
        <p:nvGraphicFramePr>
          <p:cNvPr id="5501" name="Group 381"/>
          <p:cNvGraphicFramePr>
            <a:graphicFrameLocks noGrp="1"/>
          </p:cNvGraphicFramePr>
          <p:nvPr/>
        </p:nvGraphicFramePr>
        <p:xfrm>
          <a:off x="539750" y="5661025"/>
          <a:ext cx="4284663" cy="1097280"/>
        </p:xfrm>
        <a:graphic>
          <a:graphicData uri="http://schemas.openxmlformats.org/drawingml/2006/table">
            <a:tbl>
              <a:tblPr/>
              <a:tblGrid>
                <a:gridCol w="2143125"/>
                <a:gridCol w="2141538"/>
              </a:tblGrid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Солкинский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 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ООО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РН-Юганскнефтегаз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Приобский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ООО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РН-Юганскнефтегаз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Советский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ОАО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Томскнефть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 ВНК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Нижневартовский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ОАО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Томскнефть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</a:rPr>
                        <a:t> ВНК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071563"/>
            <a:ext cx="8186737" cy="5054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4800" b="1" dirty="0">
              <a:solidFill>
                <a:srgbClr val="6666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4800" b="1" dirty="0" smtClean="0">
                <a:solidFill>
                  <a:srgbClr val="66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Меры по улучшению экологической ситуации</a:t>
            </a:r>
            <a:endParaRPr lang="ru-RU" sz="4800" b="1" dirty="0">
              <a:solidFill>
                <a:srgbClr val="6666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5920FA-A444-46C1-B21E-D63AEC3D209C}" type="slidenum">
              <a:rPr lang="ru-RU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285750"/>
            <a:ext cx="7931150" cy="1143000"/>
          </a:xfrm>
        </p:spPr>
        <p:txBody>
          <a:bodyPr/>
          <a:lstStyle/>
          <a:p>
            <a:pPr eaLnBrk="1" hangingPunct="1"/>
            <a:r>
              <a:rPr lang="ru-RU" sz="2400" b="1" smtClean="0"/>
              <a:t>Координация разработки и реализации программ в области охраны окружающей среды предприятий ТЭК</a:t>
            </a:r>
          </a:p>
        </p:txBody>
      </p:sp>
      <p:graphicFrame>
        <p:nvGraphicFramePr>
          <p:cNvPr id="280641" name="Group 65"/>
          <p:cNvGraphicFramePr>
            <a:graphicFrameLocks noGrp="1"/>
          </p:cNvGraphicFramePr>
          <p:nvPr>
            <p:ph sz="half" idx="2"/>
          </p:nvPr>
        </p:nvGraphicFramePr>
        <p:xfrm>
          <a:off x="1071563" y="2214563"/>
          <a:ext cx="7215237" cy="4010253"/>
        </p:xfrm>
        <a:graphic>
          <a:graphicData uri="http://schemas.openxmlformats.org/drawingml/2006/table">
            <a:tbl>
              <a:tblPr/>
              <a:tblGrid>
                <a:gridCol w="3025767"/>
                <a:gridCol w="1047330"/>
                <a:gridCol w="1047380"/>
                <a:gridCol w="1047380"/>
                <a:gridCol w="1047380"/>
              </a:tblGrid>
              <a:tr h="30869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pitchFamily="18" charset="0"/>
                        </a:rPr>
                        <a:t>Предприятия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pitchFamily="18" charset="0"/>
                        </a:rPr>
                        <a:t>2006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alatino Linotype" pitchFamily="18" charset="0"/>
                        </a:rPr>
                        <a:t>2007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2008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2009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9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НК "ЛУКОЙЛ"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4 056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5 340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8394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5514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25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ОАО "Сургутнефтегаз"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5 526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1 650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17815*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19081*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9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НК  «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РосНефть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622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884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1559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2256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32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ТНК ВР Менеджмент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2 348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1 275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2059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2857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9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 НК «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Славнефть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2 846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898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272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738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9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НК «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РуссНефть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»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437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326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332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325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9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 НК «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Газпромнефть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36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68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184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25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ОАО АНК «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Башнефть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»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46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18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21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43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Салым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 Петролеум 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Девелопмент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 НВ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1 998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268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198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9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Прочие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348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117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420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42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16 365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13 143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30 233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itchFamily="18" charset="0"/>
                        </a:rPr>
                        <a:t>39 364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610E8-5F1F-415C-9DCC-B61E41EEF849}" type="slidenum">
              <a:rPr lang="ru-RU"/>
              <a:pPr>
                <a:defRPr/>
              </a:pPr>
              <a:t>32</a:t>
            </a:fld>
            <a:endParaRPr lang="ru-RU"/>
          </a:p>
        </p:txBody>
      </p:sp>
      <p:sp>
        <p:nvSpPr>
          <p:cNvPr id="32852" name="Text Box 132"/>
          <p:cNvSpPr txBox="1">
            <a:spLocks noChangeArrowheads="1"/>
          </p:cNvSpPr>
          <p:nvPr/>
        </p:nvSpPr>
        <p:spPr bwMode="auto">
          <a:xfrm>
            <a:off x="642938" y="1500188"/>
            <a:ext cx="7572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rgbClr val="008000"/>
                </a:solidFill>
                <a:latin typeface="Palatino Linotype" pitchFamily="18" charset="0"/>
              </a:rPr>
              <a:t>Затраты предприятий ТЭК на выполнение природоохранных мероприятий,  млн. рублей</a:t>
            </a:r>
          </a:p>
        </p:txBody>
      </p:sp>
      <p:sp>
        <p:nvSpPr>
          <p:cNvPr id="32853" name="Text Box 132"/>
          <p:cNvSpPr txBox="1">
            <a:spLocks noChangeArrowheads="1"/>
          </p:cNvSpPr>
          <p:nvPr/>
        </p:nvSpPr>
        <p:spPr bwMode="auto">
          <a:xfrm>
            <a:off x="0" y="6286500"/>
            <a:ext cx="5286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latin typeface="Palatino Linotype" pitchFamily="18" charset="0"/>
              </a:rPr>
              <a:t>* с учетом реализации «газовой программы»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5" descr="DSCN45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Прямоугольник 1"/>
          <p:cNvSpPr>
            <a:spLocks noChangeArrowheads="1"/>
          </p:cNvSpPr>
          <p:nvPr/>
        </p:nvSpPr>
        <p:spPr bwMode="auto">
          <a:xfrm>
            <a:off x="857250" y="0"/>
            <a:ext cx="75723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 i="1">
                <a:solidFill>
                  <a:srgbClr val="B40000"/>
                </a:solidFill>
                <a:latin typeface="Palatino Linotype" pitchFamily="18" charset="0"/>
              </a:rPr>
              <a:t>Спасибо </a:t>
            </a:r>
          </a:p>
          <a:p>
            <a:pPr algn="ctr"/>
            <a:r>
              <a:rPr lang="ru-RU" sz="7200" b="1" i="1">
                <a:solidFill>
                  <a:srgbClr val="B40000"/>
                </a:solidFill>
                <a:latin typeface="Palatino Linotype" pitchFamily="18" charset="0"/>
              </a:rPr>
              <a:t>за внимание!</a:t>
            </a:r>
            <a:endParaRPr lang="ru-RU" sz="7200" b="1" i="1">
              <a:solidFill>
                <a:srgbClr val="B4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508000"/>
          </a:xfrm>
        </p:spPr>
        <p:txBody>
          <a:bodyPr/>
          <a:lstStyle/>
          <a:p>
            <a:pPr eaLnBrk="1" hangingPunct="1"/>
            <a:r>
              <a:rPr lang="ru-RU" sz="2400" b="1" smtClean="0"/>
              <a:t>Показатели добычи и утилизации нефтяного газа в Югре</a:t>
            </a: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357158" y="785794"/>
          <a:ext cx="8501122" cy="5786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/>
        </p:nvGraphicFramePr>
        <p:xfrm>
          <a:off x="0" y="1000108"/>
          <a:ext cx="9144000" cy="564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508000"/>
          </a:xfrm>
        </p:spPr>
        <p:txBody>
          <a:bodyPr/>
          <a:lstStyle/>
          <a:p>
            <a:pPr eaLnBrk="1" hangingPunct="1"/>
            <a:r>
              <a:rPr lang="ru-RU" sz="2400" b="1" dirty="0" smtClean="0"/>
              <a:t>Коэффициент утилизации нефтяного газа по компаниям по итогам 2009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/>
      </p:sp>
      <p:pic>
        <p:nvPicPr>
          <p:cNvPr id="47107" name="Picture 3" descr="C:\maps\util_gaza2010_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67988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214438"/>
            <a:ext cx="8002588" cy="45307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4800" b="1" dirty="0">
              <a:solidFill>
                <a:srgbClr val="6666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4800" b="1" dirty="0">
                <a:solidFill>
                  <a:srgbClr val="66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Загрязнение </a:t>
            </a:r>
            <a:r>
              <a:rPr lang="ru-RU" sz="4800" b="1" dirty="0" smtClean="0">
                <a:solidFill>
                  <a:srgbClr val="66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земельных ресурсов</a:t>
            </a:r>
            <a:endParaRPr lang="ru-RU" sz="4800" b="1" dirty="0">
              <a:solidFill>
                <a:srgbClr val="6666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489EA-4BFE-42F8-8B1E-489DF97048B6}" type="slidenum">
              <a:rPr lang="ru-RU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NadutkinSA\Мои документы\Фото для презентаций\Рекультивация Нвартовск\КУСТЫ 2005\КУСТЫ 2005 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0" y="500063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4" descr="Д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84575"/>
            <a:ext cx="442595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4429124" y="5286388"/>
            <a:ext cx="476989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 smtClean="0">
                <a:latin typeface="Arial" pitchFamily="34" charset="0"/>
              </a:rPr>
              <a:t>86,4 тыс.км трубопроводов </a:t>
            </a:r>
          </a:p>
          <a:p>
            <a:pPr>
              <a:defRPr/>
            </a:pPr>
            <a:r>
              <a:rPr lang="ru-RU" sz="2000" b="1" dirty="0" smtClean="0">
                <a:latin typeface="Arial" pitchFamily="34" charset="0"/>
              </a:rPr>
              <a:t>(промысловых,  межпромысловых,</a:t>
            </a:r>
          </a:p>
          <a:p>
            <a:pPr>
              <a:defRPr/>
            </a:pPr>
            <a:r>
              <a:rPr lang="ru-RU" sz="2000" b="1" dirty="0" smtClean="0">
                <a:latin typeface="Arial" pitchFamily="34" charset="0"/>
              </a:rPr>
              <a:t> магистральных)</a:t>
            </a:r>
          </a:p>
          <a:p>
            <a:pPr>
              <a:defRPr/>
            </a:pPr>
            <a:r>
              <a:rPr lang="ru-RU" sz="2000" b="1" dirty="0" smtClean="0">
                <a:latin typeface="Arial" pitchFamily="34" charset="0"/>
              </a:rPr>
              <a:t>1,6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</a:rPr>
              <a:t>тыс</a:t>
            </a:r>
            <a:r>
              <a:rPr lang="ru-RU" sz="2000" b="1" dirty="0" smtClean="0">
                <a:latin typeface="Arial" pitchFamily="34" charset="0"/>
              </a:rPr>
              <a:t> км. требуют замены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endParaRPr lang="ru-RU" sz="2000" b="1" dirty="0" smtClean="0">
              <a:latin typeface="Arial" pitchFamily="34" charset="0"/>
            </a:endParaRPr>
          </a:p>
          <a:p>
            <a:pPr>
              <a:defRPr/>
            </a:pPr>
            <a:endParaRPr lang="ru-RU" sz="20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12293" name="Rectangle 11"/>
          <p:cNvSpPr>
            <a:spLocks noChangeArrowheads="1"/>
          </p:cNvSpPr>
          <p:nvPr/>
        </p:nvSpPr>
        <p:spPr bwMode="auto">
          <a:xfrm>
            <a:off x="4929188" y="571500"/>
            <a:ext cx="4214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000" b="1"/>
              <a:t>1</a:t>
            </a:r>
            <a:r>
              <a:rPr lang="en-US" sz="2000" b="1"/>
              <a:t>3</a:t>
            </a:r>
            <a:r>
              <a:rPr lang="ru-RU" sz="2000" b="1"/>
              <a:t>2 тыс. добывающих скважин</a:t>
            </a:r>
            <a:endParaRPr lang="ru-RU" sz="2000" b="1">
              <a:solidFill>
                <a:schemeClr val="bg2"/>
              </a:solidFill>
            </a:endParaRPr>
          </a:p>
        </p:txBody>
      </p:sp>
      <p:pic>
        <p:nvPicPr>
          <p:cNvPr id="12294" name="Picture 20" descr="tex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</a:blip>
          <a:srcRect t="1230" b="2130"/>
          <a:stretch>
            <a:fillRect/>
          </a:stretch>
        </p:blipFill>
        <p:spPr bwMode="auto">
          <a:xfrm>
            <a:off x="357188" y="928688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14313" y="285750"/>
            <a:ext cx="4143375" cy="457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>
                <a:latin typeface="Arial" pitchFamily="34" charset="0"/>
                <a:ea typeface="+mj-ea"/>
                <a:cs typeface="Arial" pitchFamily="34" charset="0"/>
              </a:rPr>
              <a:t>ТЕХНОГЕННАЯ НАГРУЗКА</a:t>
            </a:r>
            <a:endParaRPr lang="ru-RU" sz="24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81000" y="5562600"/>
            <a:ext cx="518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latin typeface="Arial" pitchFamily="34" charset="0"/>
              </a:rPr>
              <a:t>за 2009 год произошло </a:t>
            </a:r>
            <a:r>
              <a:rPr lang="ru-RU" sz="2000" b="1" dirty="0">
                <a:solidFill>
                  <a:srgbClr val="000000"/>
                </a:solidFill>
                <a:latin typeface="Arial"/>
              </a:rPr>
              <a:t>4797 </a:t>
            </a:r>
            <a:r>
              <a:rPr lang="ru-RU" sz="2000" b="1" dirty="0">
                <a:latin typeface="Arial" pitchFamily="34" charset="0"/>
              </a:rPr>
              <a:t>аварий на </a:t>
            </a:r>
            <a:r>
              <a:rPr lang="ru-RU" sz="2000" b="1" dirty="0" smtClean="0">
                <a:latin typeface="Arial" pitchFamily="34" charset="0"/>
              </a:rPr>
              <a:t>трубопроводах</a:t>
            </a:r>
            <a:endParaRPr lang="ru-RU" sz="2000" b="1" dirty="0">
              <a:latin typeface="Arial" pitchFamily="34" charset="0"/>
            </a:endParaRPr>
          </a:p>
        </p:txBody>
      </p:sp>
      <p:pic>
        <p:nvPicPr>
          <p:cNvPr id="23554" name="Picture 2" descr="\\Uoos-fs01\COMMON-FOLDERS-UOOS\All\Жихарев А.Н\презентация\ФОТО для презентации\Фото для презентации\Изображение 21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78934" y="1754934"/>
            <a:ext cx="3360832" cy="2521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11" descr="\\Uoos-fs01\common-folders-uoos\All\Меркушина\Untitl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4214813" y="500063"/>
            <a:ext cx="4786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ru-RU" sz="2000" b="1" dirty="0">
                <a:latin typeface="Arial" pitchFamily="34" charset="0"/>
              </a:rPr>
              <a:t> </a:t>
            </a:r>
          </a:p>
        </p:txBody>
      </p:sp>
      <p:pic>
        <p:nvPicPr>
          <p:cNvPr id="2" name="Picture 2" descr="\\Uoos-fs01\COMMON-FOLDERS-UOOS\All\Жихарев А.Н\презентация\ФОТО для презентации\Фото для презентации\Изображение 21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19756" y="3663516"/>
            <a:ext cx="3424244" cy="3194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1571625" y="214313"/>
            <a:ext cx="4143375" cy="45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ТЕХНОГЕННАЯ НАГРУЗКА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57818" y="857232"/>
            <a:ext cx="3535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Нефтезагрязненных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земель </a:t>
            </a:r>
          </a:p>
          <a:p>
            <a:pPr>
              <a:defRPr/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6310  га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9790</TotalTime>
  <Words>1020</Words>
  <Application>Microsoft Office PowerPoint</Application>
  <PresentationFormat>Экран (4:3)</PresentationFormat>
  <Paragraphs>315</Paragraphs>
  <Slides>33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Диаграмма</vt:lpstr>
      <vt:lpstr>ЭКОЛОГИЧЕСКИЕ ПРОБЛЕМЫ В НЕФТЕГАЗОВОМ КОМПЛЕКСЕ  И ПУТИ ИХ РЕШЕНИЯ</vt:lpstr>
      <vt:lpstr>Слайд 2</vt:lpstr>
      <vt:lpstr>ТЕХНОГЕННАЯ НАГРУЗКА</vt:lpstr>
      <vt:lpstr>Показатели добычи и утилизации нефтяного газа в Югре</vt:lpstr>
      <vt:lpstr>Коэффициент утилизации нефтяного газа по компаниям по итогам 2009 года</vt:lpstr>
      <vt:lpstr>Слайд 6</vt:lpstr>
      <vt:lpstr>Слайд 7</vt:lpstr>
      <vt:lpstr>Слайд 8</vt:lpstr>
      <vt:lpstr>ТЕХНОГЕННАЯ НАГРУЗКА</vt:lpstr>
      <vt:lpstr>Сроки службы трубопроводов </vt:lpstr>
      <vt:lpstr>Оценка среднего срока эксплуатации трубопроводов</vt:lpstr>
      <vt:lpstr>Слайд 12</vt:lpstr>
      <vt:lpstr>Сведения о состоянии аварийности на нефтепромысловых трубопроводах (2009 год / 6 мес.2010 года)</vt:lpstr>
      <vt:lpstr>Слайд 14</vt:lpstr>
      <vt:lpstr>Слайд 15</vt:lpstr>
      <vt:lpstr>Слайд 16</vt:lpstr>
      <vt:lpstr>Слайд 17</vt:lpstr>
      <vt:lpstr>Слайд 18</vt:lpstr>
      <vt:lpstr>Слайд 19</vt:lpstr>
      <vt:lpstr>Рекультивация нефтезагрязненных земель автономного округа</vt:lpstr>
      <vt:lpstr>Площадь рекультивированных   земель, га </vt:lpstr>
      <vt:lpstr>Техногенная нагрузка</vt:lpstr>
      <vt:lpstr>Рекультивация шламовых амбаров</vt:lpstr>
      <vt:lpstr>Количество рекультивированных шламовых амбаров, шт </vt:lpstr>
      <vt:lpstr>Слайд 25</vt:lpstr>
      <vt:lpstr>Утилизации бурового и нефтяного шламов (отходов бурения)</vt:lpstr>
      <vt:lpstr>Слайд 27</vt:lpstr>
      <vt:lpstr>Слайд 28</vt:lpstr>
      <vt:lpstr>Динамика состояния водотоков в границах лицензионных участков недр</vt:lpstr>
      <vt:lpstr>Слайд 30</vt:lpstr>
      <vt:lpstr>Слайд 31</vt:lpstr>
      <vt:lpstr>Координация разработки и реализации программ в области охраны окружающей среды предприятий ТЭК</vt:lpstr>
      <vt:lpstr>Слайд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работы в области экологии и защиты </dc:title>
  <dc:creator>NadutkinSA</dc:creator>
  <cp:lastModifiedBy>gordinskiyos</cp:lastModifiedBy>
  <cp:revision>741</cp:revision>
  <dcterms:created xsi:type="dcterms:W3CDTF">2009-05-12T09:35:41Z</dcterms:created>
  <dcterms:modified xsi:type="dcterms:W3CDTF">2010-09-08T06:05:10Z</dcterms:modified>
</cp:coreProperties>
</file>